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s/slide7.xml" ContentType="application/vnd.openxmlformats-officedocument.presentationml.slide+xml"/>
  <Override PartName="/ppt/notesSlides/notesSlide1.xml" ContentType="application/vnd.openxmlformats-officedocument.presentationml.notesSlide+xml"/>
  <Override PartName="/ppt/slides/slide18.xml" ContentType="application/vnd.openxmlformats-officedocument.presentationml.slide+xml"/>
  <Override PartName="/ppt/commentAuthors.xml" ContentType="application/vnd.openxmlformats-officedocument.presentationml.commentAuthors+xml"/>
  <Override PartName="/ppt/slides/slide5.xml" ContentType="application/vnd.openxmlformats-officedocument.presentationml.slide+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docProps/core.xml" ContentType="application/vnd.openxmlformats-package.core-properties+xml"/>
  <Override PartName="/ppt/slides/slide3.xml" ContentType="application/vnd.openxmlformats-officedocument.presentationml.slide+xml"/>
  <Override PartName="/ppt/slides/slide14.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handoutMasters/handoutMaster1.xml" ContentType="application/vnd.openxmlformats-officedocument.presentationml.handoutMaster+xml"/>
  <Override PartName="/ppt/slides/slide6.xml" ContentType="application/vnd.openxmlformats-officedocument.presentationml.slide+xml"/>
  <Override PartName="/ppt/slides/slide17.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Override PartName="/ppt/slides/slide4.xml" ContentType="application/vnd.openxmlformats-officedocument.presentationml.slide+xml"/>
  <Override PartName="/ppt/slides/slide15.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theme/theme1.xml" ContentType="application/vnd.openxmlformats-officedocument.theme+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p:sldMasterIdLst>
    <p:sldMasterId id="2147483660" r:id="rId1"/>
  </p:sldMasterIdLst>
  <p:notesMasterIdLst>
    <p:notesMasterId r:id="rId22"/>
  </p:notesMasterIdLst>
  <p:handoutMasterIdLst>
    <p:handoutMasterId r:id="rId23"/>
  </p:handoutMasterIdLst>
  <p:sldIdLst>
    <p:sldId id="321" r:id="rId2"/>
    <p:sldId id="350" r:id="rId3"/>
    <p:sldId id="348" r:id="rId4"/>
    <p:sldId id="347" r:id="rId5"/>
    <p:sldId id="322" r:id="rId6"/>
    <p:sldId id="328" r:id="rId7"/>
    <p:sldId id="311" r:id="rId8"/>
    <p:sldId id="314" r:id="rId9"/>
    <p:sldId id="343" r:id="rId10"/>
    <p:sldId id="344" r:id="rId11"/>
    <p:sldId id="333" r:id="rId12"/>
    <p:sldId id="324" r:id="rId13"/>
    <p:sldId id="339" r:id="rId14"/>
    <p:sldId id="326" r:id="rId15"/>
    <p:sldId id="336" r:id="rId16"/>
    <p:sldId id="327" r:id="rId17"/>
    <p:sldId id="337" r:id="rId18"/>
    <p:sldId id="357" r:id="rId19"/>
    <p:sldId id="356" r:id="rId20"/>
    <p:sldId id="358" r:id="rId21"/>
  </p:sldIdLst>
  <p:sldSz cx="9144000" cy="6858000" type="screen4x3"/>
  <p:notesSz cx="6881813" cy="9296400"/>
  <p:defaultTextStyle>
    <a:defPPr>
      <a:defRPr lang="en-US"/>
    </a:defPPr>
    <a:lvl1pPr algn="l" rtl="0" fontAlgn="base">
      <a:spcBef>
        <a:spcPct val="0"/>
      </a:spcBef>
      <a:spcAft>
        <a:spcPct val="0"/>
      </a:spcAft>
      <a:defRPr sz="2600" kern="1200">
        <a:solidFill>
          <a:schemeClr val="tx1"/>
        </a:solidFill>
        <a:latin typeface="Times New Roman" pitchFamily="18" charset="0"/>
        <a:ea typeface="ＭＳ Ｐゴシック" pitchFamily="34" charset="-128"/>
        <a:cs typeface="+mn-cs"/>
      </a:defRPr>
    </a:lvl1pPr>
    <a:lvl2pPr marL="457200" algn="l" rtl="0" fontAlgn="base">
      <a:spcBef>
        <a:spcPct val="0"/>
      </a:spcBef>
      <a:spcAft>
        <a:spcPct val="0"/>
      </a:spcAft>
      <a:defRPr sz="2600" kern="1200">
        <a:solidFill>
          <a:schemeClr val="tx1"/>
        </a:solidFill>
        <a:latin typeface="Times New Roman" pitchFamily="18" charset="0"/>
        <a:ea typeface="ＭＳ Ｐゴシック" pitchFamily="34" charset="-128"/>
        <a:cs typeface="+mn-cs"/>
      </a:defRPr>
    </a:lvl2pPr>
    <a:lvl3pPr marL="914400" algn="l" rtl="0" fontAlgn="base">
      <a:spcBef>
        <a:spcPct val="0"/>
      </a:spcBef>
      <a:spcAft>
        <a:spcPct val="0"/>
      </a:spcAft>
      <a:defRPr sz="2600" kern="1200">
        <a:solidFill>
          <a:schemeClr val="tx1"/>
        </a:solidFill>
        <a:latin typeface="Times New Roman" pitchFamily="18" charset="0"/>
        <a:ea typeface="ＭＳ Ｐゴシック" pitchFamily="34" charset="-128"/>
        <a:cs typeface="+mn-cs"/>
      </a:defRPr>
    </a:lvl3pPr>
    <a:lvl4pPr marL="1371600" algn="l" rtl="0" fontAlgn="base">
      <a:spcBef>
        <a:spcPct val="0"/>
      </a:spcBef>
      <a:spcAft>
        <a:spcPct val="0"/>
      </a:spcAft>
      <a:defRPr sz="2600" kern="1200">
        <a:solidFill>
          <a:schemeClr val="tx1"/>
        </a:solidFill>
        <a:latin typeface="Times New Roman" pitchFamily="18" charset="0"/>
        <a:ea typeface="ＭＳ Ｐゴシック" pitchFamily="34" charset="-128"/>
        <a:cs typeface="+mn-cs"/>
      </a:defRPr>
    </a:lvl4pPr>
    <a:lvl5pPr marL="1828800" algn="l" rtl="0" fontAlgn="base">
      <a:spcBef>
        <a:spcPct val="0"/>
      </a:spcBef>
      <a:spcAft>
        <a:spcPct val="0"/>
      </a:spcAft>
      <a:defRPr sz="2600" kern="1200">
        <a:solidFill>
          <a:schemeClr val="tx1"/>
        </a:solidFill>
        <a:latin typeface="Times New Roman" pitchFamily="18" charset="0"/>
        <a:ea typeface="ＭＳ Ｐゴシック" pitchFamily="34" charset="-128"/>
        <a:cs typeface="+mn-cs"/>
      </a:defRPr>
    </a:lvl5pPr>
    <a:lvl6pPr marL="2286000" algn="l" defTabSz="914400" rtl="0" eaLnBrk="1" latinLnBrk="0" hangingPunct="1">
      <a:defRPr sz="2600" kern="1200">
        <a:solidFill>
          <a:schemeClr val="tx1"/>
        </a:solidFill>
        <a:latin typeface="Times New Roman" pitchFamily="18" charset="0"/>
        <a:ea typeface="ＭＳ Ｐゴシック" pitchFamily="34" charset="-128"/>
        <a:cs typeface="+mn-cs"/>
      </a:defRPr>
    </a:lvl6pPr>
    <a:lvl7pPr marL="2743200" algn="l" defTabSz="914400" rtl="0" eaLnBrk="1" latinLnBrk="0" hangingPunct="1">
      <a:defRPr sz="2600" kern="1200">
        <a:solidFill>
          <a:schemeClr val="tx1"/>
        </a:solidFill>
        <a:latin typeface="Times New Roman" pitchFamily="18" charset="0"/>
        <a:ea typeface="ＭＳ Ｐゴシック" pitchFamily="34" charset="-128"/>
        <a:cs typeface="+mn-cs"/>
      </a:defRPr>
    </a:lvl7pPr>
    <a:lvl8pPr marL="3200400" algn="l" defTabSz="914400" rtl="0" eaLnBrk="1" latinLnBrk="0" hangingPunct="1">
      <a:defRPr sz="2600" kern="1200">
        <a:solidFill>
          <a:schemeClr val="tx1"/>
        </a:solidFill>
        <a:latin typeface="Times New Roman" pitchFamily="18" charset="0"/>
        <a:ea typeface="ＭＳ Ｐゴシック" pitchFamily="34" charset="-128"/>
        <a:cs typeface="+mn-cs"/>
      </a:defRPr>
    </a:lvl8pPr>
    <a:lvl9pPr marL="3657600" algn="l" defTabSz="914400" rtl="0" eaLnBrk="1" latinLnBrk="0" hangingPunct="1">
      <a:defRPr sz="2600" kern="1200">
        <a:solidFill>
          <a:schemeClr val="tx1"/>
        </a:solidFill>
        <a:latin typeface="Times New Roman" pitchFamily="18"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Trip Stallings" initials="DTS" lastIdx="2"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p14="http://schemas.microsoft.com/office/powerpoint/2010/main" xmlns:p="http://schemas.openxmlformats.org/presentationml/2006/main" xmlns:r="http://schemas.openxmlformats.org/officeDocument/2006/relationships" xmlns:a="http://schemas.openxmlformats.org/drawingml/2006/main" xmlns="" val="1"/>
      </p:ext>
    </p:extLst>
  </p:showPr>
  <p:clrMru>
    <a:srgbClr val="003300"/>
    <a:srgbClr val="6699CC"/>
    <a:srgbClr val="990099"/>
    <a:srgbClr val="FFFDFD"/>
    <a:srgbClr val="FFFFFF"/>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horzBarState="maximized">
    <p:restoredLeft sz="11731" autoAdjust="0"/>
    <p:restoredTop sz="94728" autoAdjust="0"/>
  </p:normalViewPr>
  <p:slideViewPr>
    <p:cSldViewPr snapToGrid="0">
      <p:cViewPr>
        <p:scale>
          <a:sx n="119" d="100"/>
          <a:sy n="119" d="100"/>
        </p:scale>
        <p:origin x="-192" y="-96"/>
      </p:cViewPr>
      <p:guideLst>
        <p:guide orient="horz" pos="2160"/>
        <p:guide pos="2880"/>
      </p:guideLst>
    </p:cSldViewPr>
  </p:slideViewPr>
  <p:outlineViewPr>
    <p:cViewPr>
      <p:scale>
        <a:sx n="33" d="100"/>
        <a:sy n="33" d="100"/>
      </p:scale>
      <p:origin x="0" y="23778"/>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5" d="100"/>
          <a:sy n="85" d="100"/>
        </p:scale>
        <p:origin x="-1992" y="-72"/>
      </p:cViewPr>
      <p:guideLst>
        <p:guide orient="horz" pos="2928"/>
        <p:guide pos="2168"/>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commentAuthors" Target="commentAuthors.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0" y="0"/>
            <a:ext cx="2982913" cy="463550"/>
          </a:xfrm>
          <a:prstGeom prst="rect">
            <a:avLst/>
          </a:prstGeom>
          <a:noFill/>
          <a:ln w="9525">
            <a:noFill/>
            <a:miter lim="800000"/>
            <a:headEnd/>
            <a:tailEnd/>
          </a:ln>
        </p:spPr>
        <p:txBody>
          <a:bodyPr vert="horz" wrap="square" lIns="92944" tIns="46472" rIns="92944" bIns="46472" numCol="1" anchor="t" anchorCtr="0" compatLnSpc="1">
            <a:prstTxWarp prst="textNoShape">
              <a:avLst/>
            </a:prstTxWarp>
          </a:bodyPr>
          <a:lstStyle>
            <a:lvl1pPr defTabSz="928688" eaLnBrk="0" hangingPunct="0">
              <a:defRPr sz="1300">
                <a:solidFill>
                  <a:srgbClr val="FFFDFD"/>
                </a:solidFill>
                <a:latin typeface="Bembo" charset="0"/>
              </a:defRPr>
            </a:lvl1pPr>
          </a:lstStyle>
          <a:p>
            <a:pPr>
              <a:defRPr/>
            </a:pPr>
            <a:endParaRPr lang="en-US"/>
          </a:p>
        </p:txBody>
      </p:sp>
      <p:sp>
        <p:nvSpPr>
          <p:cNvPr id="69635" name="Rectangle 3"/>
          <p:cNvSpPr>
            <a:spLocks noGrp="1" noChangeArrowheads="1"/>
          </p:cNvSpPr>
          <p:nvPr>
            <p:ph type="dt" sz="quarter" idx="1"/>
          </p:nvPr>
        </p:nvSpPr>
        <p:spPr bwMode="auto">
          <a:xfrm>
            <a:off x="3898900" y="0"/>
            <a:ext cx="2982913" cy="463550"/>
          </a:xfrm>
          <a:prstGeom prst="rect">
            <a:avLst/>
          </a:prstGeom>
          <a:noFill/>
          <a:ln w="9525">
            <a:noFill/>
            <a:miter lim="800000"/>
            <a:headEnd/>
            <a:tailEnd/>
          </a:ln>
        </p:spPr>
        <p:txBody>
          <a:bodyPr vert="horz" wrap="square" lIns="92944" tIns="46472" rIns="92944" bIns="46472" numCol="1" anchor="t" anchorCtr="0" compatLnSpc="1">
            <a:prstTxWarp prst="textNoShape">
              <a:avLst/>
            </a:prstTxWarp>
          </a:bodyPr>
          <a:lstStyle>
            <a:lvl1pPr algn="r" defTabSz="928688" eaLnBrk="0" hangingPunct="0">
              <a:defRPr sz="1300">
                <a:solidFill>
                  <a:srgbClr val="FFFDFD"/>
                </a:solidFill>
                <a:latin typeface="Bembo" charset="0"/>
              </a:defRPr>
            </a:lvl1pPr>
          </a:lstStyle>
          <a:p>
            <a:pPr>
              <a:defRPr/>
            </a:pPr>
            <a:endParaRPr lang="en-US"/>
          </a:p>
        </p:txBody>
      </p:sp>
      <p:sp>
        <p:nvSpPr>
          <p:cNvPr id="69636" name="Rectangle 4"/>
          <p:cNvSpPr>
            <a:spLocks noGrp="1" noChangeArrowheads="1"/>
          </p:cNvSpPr>
          <p:nvPr>
            <p:ph type="ftr" sz="quarter" idx="2"/>
          </p:nvPr>
        </p:nvSpPr>
        <p:spPr bwMode="auto">
          <a:xfrm>
            <a:off x="0" y="8832850"/>
            <a:ext cx="2982913" cy="463550"/>
          </a:xfrm>
          <a:prstGeom prst="rect">
            <a:avLst/>
          </a:prstGeom>
          <a:noFill/>
          <a:ln w="9525">
            <a:noFill/>
            <a:miter lim="800000"/>
            <a:headEnd/>
            <a:tailEnd/>
          </a:ln>
        </p:spPr>
        <p:txBody>
          <a:bodyPr vert="horz" wrap="square" lIns="92944" tIns="46472" rIns="92944" bIns="46472" numCol="1" anchor="b" anchorCtr="0" compatLnSpc="1">
            <a:prstTxWarp prst="textNoShape">
              <a:avLst/>
            </a:prstTxWarp>
          </a:bodyPr>
          <a:lstStyle>
            <a:lvl1pPr defTabSz="928688" eaLnBrk="0" hangingPunct="0">
              <a:defRPr sz="1300">
                <a:solidFill>
                  <a:srgbClr val="FFFDFD"/>
                </a:solidFill>
                <a:latin typeface="Bembo" charset="0"/>
              </a:defRPr>
            </a:lvl1pPr>
          </a:lstStyle>
          <a:p>
            <a:pPr>
              <a:defRPr/>
            </a:pPr>
            <a:endParaRPr lang="en-US"/>
          </a:p>
        </p:txBody>
      </p:sp>
      <p:sp>
        <p:nvSpPr>
          <p:cNvPr id="69637" name="Rectangle 5"/>
          <p:cNvSpPr>
            <a:spLocks noGrp="1" noChangeArrowheads="1"/>
          </p:cNvSpPr>
          <p:nvPr>
            <p:ph type="sldNum" sz="quarter" idx="3"/>
          </p:nvPr>
        </p:nvSpPr>
        <p:spPr bwMode="auto">
          <a:xfrm>
            <a:off x="3898900" y="8832850"/>
            <a:ext cx="2982913" cy="463550"/>
          </a:xfrm>
          <a:prstGeom prst="rect">
            <a:avLst/>
          </a:prstGeom>
          <a:noFill/>
          <a:ln w="9525">
            <a:noFill/>
            <a:miter lim="800000"/>
            <a:headEnd/>
            <a:tailEnd/>
          </a:ln>
        </p:spPr>
        <p:txBody>
          <a:bodyPr vert="horz" wrap="square" lIns="92944" tIns="46472" rIns="92944" bIns="46472" numCol="1" anchor="b" anchorCtr="0" compatLnSpc="1">
            <a:prstTxWarp prst="textNoShape">
              <a:avLst/>
            </a:prstTxWarp>
          </a:bodyPr>
          <a:lstStyle>
            <a:lvl1pPr algn="r" defTabSz="928688" eaLnBrk="0" hangingPunct="0">
              <a:defRPr sz="1300">
                <a:solidFill>
                  <a:srgbClr val="FFFDFD"/>
                </a:solidFill>
                <a:latin typeface="Bembo" charset="0"/>
              </a:defRPr>
            </a:lvl1pPr>
          </a:lstStyle>
          <a:p>
            <a:pPr>
              <a:defRPr/>
            </a:pPr>
            <a:fld id="{ECD632D3-38F0-4DF1-9F99-000B8E6B96EF}"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1330558"/>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82913" cy="463550"/>
          </a:xfrm>
          <a:prstGeom prst="rect">
            <a:avLst/>
          </a:prstGeom>
          <a:noFill/>
          <a:ln w="9525">
            <a:noFill/>
            <a:miter lim="800000"/>
            <a:headEnd/>
            <a:tailEnd/>
          </a:ln>
        </p:spPr>
        <p:txBody>
          <a:bodyPr vert="horz" wrap="square" lIns="92944" tIns="46472" rIns="92944" bIns="46472" numCol="1" anchor="t" anchorCtr="0" compatLnSpc="1">
            <a:prstTxWarp prst="textNoShape">
              <a:avLst/>
            </a:prstTxWarp>
          </a:bodyPr>
          <a:lstStyle>
            <a:lvl1pPr defTabSz="928688" eaLnBrk="0" hangingPunct="0">
              <a:defRPr sz="1300">
                <a:solidFill>
                  <a:srgbClr val="FFFDFD"/>
                </a:solidFill>
                <a:latin typeface="Bembo" charset="0"/>
              </a:defRPr>
            </a:lvl1pPr>
          </a:lstStyle>
          <a:p>
            <a:pPr>
              <a:defRPr/>
            </a:pPr>
            <a:endParaRPr lang="en-US"/>
          </a:p>
        </p:txBody>
      </p:sp>
      <p:sp>
        <p:nvSpPr>
          <p:cNvPr id="6147" name="Rectangle 3"/>
          <p:cNvSpPr>
            <a:spLocks noGrp="1" noChangeArrowheads="1"/>
          </p:cNvSpPr>
          <p:nvPr>
            <p:ph type="dt" idx="1"/>
          </p:nvPr>
        </p:nvSpPr>
        <p:spPr bwMode="auto">
          <a:xfrm>
            <a:off x="3898900" y="0"/>
            <a:ext cx="2982913" cy="463550"/>
          </a:xfrm>
          <a:prstGeom prst="rect">
            <a:avLst/>
          </a:prstGeom>
          <a:noFill/>
          <a:ln w="9525">
            <a:noFill/>
            <a:miter lim="800000"/>
            <a:headEnd/>
            <a:tailEnd/>
          </a:ln>
        </p:spPr>
        <p:txBody>
          <a:bodyPr vert="horz" wrap="square" lIns="92944" tIns="46472" rIns="92944" bIns="46472" numCol="1" anchor="t" anchorCtr="0" compatLnSpc="1">
            <a:prstTxWarp prst="textNoShape">
              <a:avLst/>
            </a:prstTxWarp>
          </a:bodyPr>
          <a:lstStyle>
            <a:lvl1pPr algn="r" defTabSz="928688" eaLnBrk="0" hangingPunct="0">
              <a:defRPr sz="1300">
                <a:solidFill>
                  <a:srgbClr val="FFFDFD"/>
                </a:solidFill>
                <a:latin typeface="Bembo" charset="0"/>
              </a:defRPr>
            </a:lvl1pPr>
          </a:lstStyle>
          <a:p>
            <a:pPr>
              <a:defRPr/>
            </a:pPr>
            <a:endParaRPr lang="en-US"/>
          </a:p>
        </p:txBody>
      </p:sp>
      <p:sp>
        <p:nvSpPr>
          <p:cNvPr id="9220" name="Rectangle 4"/>
          <p:cNvSpPr>
            <a:spLocks noGrp="1" noRot="1" noChangeAspect="1" noChangeArrowheads="1" noTextEdit="1"/>
          </p:cNvSpPr>
          <p:nvPr>
            <p:ph type="sldImg" idx="2"/>
          </p:nvPr>
        </p:nvSpPr>
        <p:spPr bwMode="auto">
          <a:xfrm>
            <a:off x="1116013" y="696913"/>
            <a:ext cx="4649787" cy="3487737"/>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17575" y="4416425"/>
            <a:ext cx="5046663" cy="4183063"/>
          </a:xfrm>
          <a:prstGeom prst="rect">
            <a:avLst/>
          </a:prstGeom>
          <a:noFill/>
          <a:ln w="9525">
            <a:noFill/>
            <a:miter lim="800000"/>
            <a:headEnd/>
            <a:tailEnd/>
          </a:ln>
        </p:spPr>
        <p:txBody>
          <a:bodyPr vert="horz" wrap="square" lIns="92944" tIns="46472" rIns="92944" bIns="4647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832850"/>
            <a:ext cx="2982913" cy="463550"/>
          </a:xfrm>
          <a:prstGeom prst="rect">
            <a:avLst/>
          </a:prstGeom>
          <a:noFill/>
          <a:ln w="9525">
            <a:noFill/>
            <a:miter lim="800000"/>
            <a:headEnd/>
            <a:tailEnd/>
          </a:ln>
        </p:spPr>
        <p:txBody>
          <a:bodyPr vert="horz" wrap="square" lIns="92944" tIns="46472" rIns="92944" bIns="46472" numCol="1" anchor="b" anchorCtr="0" compatLnSpc="1">
            <a:prstTxWarp prst="textNoShape">
              <a:avLst/>
            </a:prstTxWarp>
          </a:bodyPr>
          <a:lstStyle>
            <a:lvl1pPr defTabSz="928688" eaLnBrk="0" hangingPunct="0">
              <a:defRPr sz="1300">
                <a:solidFill>
                  <a:srgbClr val="FFFDFD"/>
                </a:solidFill>
                <a:latin typeface="Bembo" charset="0"/>
              </a:defRPr>
            </a:lvl1pPr>
          </a:lstStyle>
          <a:p>
            <a:pPr>
              <a:defRPr/>
            </a:pPr>
            <a:endParaRPr lang="en-US"/>
          </a:p>
        </p:txBody>
      </p:sp>
      <p:sp>
        <p:nvSpPr>
          <p:cNvPr id="6151" name="Rectangle 7"/>
          <p:cNvSpPr>
            <a:spLocks noGrp="1" noChangeArrowheads="1"/>
          </p:cNvSpPr>
          <p:nvPr>
            <p:ph type="sldNum" sz="quarter" idx="5"/>
          </p:nvPr>
        </p:nvSpPr>
        <p:spPr bwMode="auto">
          <a:xfrm>
            <a:off x="3898900" y="8832850"/>
            <a:ext cx="2982913" cy="463550"/>
          </a:xfrm>
          <a:prstGeom prst="rect">
            <a:avLst/>
          </a:prstGeom>
          <a:noFill/>
          <a:ln w="9525">
            <a:noFill/>
            <a:miter lim="800000"/>
            <a:headEnd/>
            <a:tailEnd/>
          </a:ln>
        </p:spPr>
        <p:txBody>
          <a:bodyPr vert="horz" wrap="square" lIns="92944" tIns="46472" rIns="92944" bIns="46472" numCol="1" anchor="b" anchorCtr="0" compatLnSpc="1">
            <a:prstTxWarp prst="textNoShape">
              <a:avLst/>
            </a:prstTxWarp>
          </a:bodyPr>
          <a:lstStyle>
            <a:lvl1pPr algn="r" defTabSz="928688" eaLnBrk="0" hangingPunct="0">
              <a:defRPr sz="1300">
                <a:solidFill>
                  <a:srgbClr val="FFFDFD"/>
                </a:solidFill>
                <a:latin typeface="Bembo" charset="0"/>
              </a:defRPr>
            </a:lvl1pPr>
          </a:lstStyle>
          <a:p>
            <a:pPr>
              <a:defRPr/>
            </a:pPr>
            <a:fld id="{4B686B84-3728-4A62-A435-D9227E501B1B}"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79970454"/>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128" charset="-128"/>
        <a:cs typeface="ＭＳ Ｐゴシック"/>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28"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28"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28"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28"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B686B84-3728-4A62-A435-D9227E501B1B}" type="slidenum">
              <a:rPr lang="en-US" smtClean="0"/>
              <a:pPr>
                <a:defRPr/>
              </a:pPr>
              <a:t>1</a:t>
            </a:fld>
            <a:endParaRPr lang="en-US"/>
          </a:p>
        </p:txBody>
      </p:sp>
      <p:sp>
        <p:nvSpPr>
          <p:cNvPr id="5" name="Header Placeholder 4"/>
          <p:cNvSpPr>
            <a:spLocks noGrp="1"/>
          </p:cNvSpPr>
          <p:nvPr>
            <p:ph type="hdr" sz="quarter" idx="11"/>
          </p:nvPr>
        </p:nvSpPr>
        <p:spPr/>
        <p:txBody>
          <a:bodyPr/>
          <a:lstStyle/>
          <a:p>
            <a:pPr>
              <a:defRPr/>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4" name="Line 3"/>
          <p:cNvSpPr>
            <a:spLocks noChangeShapeType="1"/>
          </p:cNvSpPr>
          <p:nvPr userDrawn="1"/>
        </p:nvSpPr>
        <p:spPr bwMode="auto">
          <a:xfrm flipV="1">
            <a:off x="3048000" y="609600"/>
            <a:ext cx="0" cy="5562600"/>
          </a:xfrm>
          <a:prstGeom prst="line">
            <a:avLst/>
          </a:prstGeom>
          <a:noFill/>
          <a:ln w="9525" cmpd="sng">
            <a:solidFill>
              <a:schemeClr val="tx1"/>
            </a:solidFill>
            <a:round/>
            <a:headEnd/>
            <a:tailEnd/>
          </a:ln>
        </p:spPr>
        <p:txBody>
          <a:bodyPr wrap="none" anchor="ctr"/>
          <a:lstStyle/>
          <a:p>
            <a:pPr eaLnBrk="0" hangingPunct="0">
              <a:defRPr/>
            </a:pPr>
            <a:endParaRPr lang="en-US" dirty="0">
              <a:latin typeface="Times New Roman" pitchFamily="-128" charset="0"/>
              <a:ea typeface="ＭＳ Ｐゴシック" pitchFamily="-128" charset="-128"/>
            </a:endParaRPr>
          </a:p>
        </p:txBody>
      </p:sp>
      <p:sp>
        <p:nvSpPr>
          <p:cNvPr id="5" name="TextBox 4"/>
          <p:cNvSpPr txBox="1"/>
          <p:nvPr userDrawn="1"/>
        </p:nvSpPr>
        <p:spPr>
          <a:xfrm>
            <a:off x="549275" y="1568100"/>
            <a:ext cx="2438400" cy="1754326"/>
          </a:xfrm>
          <a:prstGeom prst="rect">
            <a:avLst/>
          </a:prstGeom>
          <a:noFill/>
        </p:spPr>
        <p:txBody>
          <a:bodyPr>
            <a:spAutoFit/>
          </a:bodyPr>
          <a:lstStyle/>
          <a:p>
            <a:pPr>
              <a:defRPr/>
            </a:pPr>
            <a:r>
              <a:rPr lang="en-US" sz="1800" b="1" cap="all" dirty="0" smtClean="0">
                <a:latin typeface="Arial" pitchFamily="34" charset="0"/>
                <a:cs typeface="Arial" pitchFamily="34" charset="0"/>
              </a:rPr>
              <a:t>C</a:t>
            </a:r>
            <a:r>
              <a:rPr lang="en-US" sz="1800" b="1" cap="all" dirty="0" smtClean="0">
                <a:solidFill>
                  <a:schemeClr val="tx1">
                    <a:lumMod val="65000"/>
                    <a:lumOff val="35000"/>
                  </a:schemeClr>
                </a:solidFill>
                <a:latin typeface="Arial" pitchFamily="34" charset="0"/>
                <a:cs typeface="Arial" pitchFamily="34" charset="0"/>
              </a:rPr>
              <a:t>onsortium </a:t>
            </a:r>
            <a:r>
              <a:rPr lang="en-US" sz="1800" b="1" cap="all" dirty="0">
                <a:solidFill>
                  <a:schemeClr val="tx1">
                    <a:lumMod val="65000"/>
                    <a:lumOff val="35000"/>
                  </a:schemeClr>
                </a:solidFill>
                <a:latin typeface="Arial" pitchFamily="34" charset="0"/>
                <a:cs typeface="Arial" pitchFamily="34" charset="0"/>
              </a:rPr>
              <a:t>for </a:t>
            </a:r>
            <a:r>
              <a:rPr lang="en-US" sz="1800" b="1" cap="all" dirty="0">
                <a:latin typeface="Arial" pitchFamily="34" charset="0"/>
                <a:cs typeface="Arial" pitchFamily="34" charset="0"/>
              </a:rPr>
              <a:t>E</a:t>
            </a:r>
            <a:r>
              <a:rPr lang="en-US" sz="1800" b="1" cap="all" dirty="0">
                <a:solidFill>
                  <a:schemeClr val="tx1">
                    <a:lumMod val="65000"/>
                    <a:lumOff val="35000"/>
                  </a:schemeClr>
                </a:solidFill>
                <a:latin typeface="Arial" pitchFamily="34" charset="0"/>
                <a:cs typeface="Arial" pitchFamily="34" charset="0"/>
              </a:rPr>
              <a:t>ducational </a:t>
            </a:r>
            <a:r>
              <a:rPr lang="en-US" sz="1800" b="1" cap="all" dirty="0">
                <a:latin typeface="Arial" pitchFamily="34" charset="0"/>
                <a:cs typeface="Arial" pitchFamily="34" charset="0"/>
              </a:rPr>
              <a:t>R</a:t>
            </a:r>
            <a:r>
              <a:rPr lang="en-US" sz="1800" b="1" cap="all" dirty="0">
                <a:solidFill>
                  <a:schemeClr val="tx1">
                    <a:lumMod val="65000"/>
                    <a:lumOff val="35000"/>
                  </a:schemeClr>
                </a:solidFill>
                <a:latin typeface="Arial" pitchFamily="34" charset="0"/>
                <a:cs typeface="Arial" pitchFamily="34" charset="0"/>
              </a:rPr>
              <a:t>esearch and </a:t>
            </a:r>
            <a:r>
              <a:rPr lang="en-US" sz="1800" b="1" cap="all" dirty="0" smtClean="0">
                <a:latin typeface="Arial" pitchFamily="34" charset="0"/>
                <a:cs typeface="Arial" pitchFamily="34" charset="0"/>
              </a:rPr>
              <a:t>E</a:t>
            </a:r>
            <a:r>
              <a:rPr lang="en-US" sz="1800" b="1" cap="all" dirty="0" smtClean="0">
                <a:solidFill>
                  <a:schemeClr val="tx1">
                    <a:lumMod val="65000"/>
                    <a:lumOff val="35000"/>
                  </a:schemeClr>
                </a:solidFill>
                <a:latin typeface="Arial" pitchFamily="34" charset="0"/>
                <a:cs typeface="Arial" pitchFamily="34" charset="0"/>
              </a:rPr>
              <a:t>valuation –</a:t>
            </a:r>
            <a:r>
              <a:rPr lang="en-US" sz="1800" b="1" cap="all" dirty="0" smtClean="0">
                <a:latin typeface="Arial" pitchFamily="34" charset="0"/>
                <a:cs typeface="Arial" pitchFamily="34" charset="0"/>
              </a:rPr>
              <a:t>N</a:t>
            </a:r>
            <a:r>
              <a:rPr lang="en-US" sz="1800" b="1" cap="all" dirty="0" smtClean="0">
                <a:solidFill>
                  <a:schemeClr val="tx1">
                    <a:lumMod val="65000"/>
                    <a:lumOff val="35000"/>
                  </a:schemeClr>
                </a:solidFill>
                <a:latin typeface="Arial" pitchFamily="34" charset="0"/>
                <a:cs typeface="Arial" pitchFamily="34" charset="0"/>
              </a:rPr>
              <a:t>orth </a:t>
            </a:r>
          </a:p>
          <a:p>
            <a:pPr>
              <a:defRPr/>
            </a:pPr>
            <a:r>
              <a:rPr lang="en-US" sz="1800" b="1" cap="all" dirty="0" smtClean="0">
                <a:latin typeface="Arial" pitchFamily="34" charset="0"/>
                <a:cs typeface="Arial" pitchFamily="34" charset="0"/>
              </a:rPr>
              <a:t>C</a:t>
            </a:r>
            <a:r>
              <a:rPr lang="en-US" sz="1800" b="1" cap="all" dirty="0" smtClean="0">
                <a:solidFill>
                  <a:schemeClr val="tx1">
                    <a:lumMod val="65000"/>
                    <a:lumOff val="35000"/>
                  </a:schemeClr>
                </a:solidFill>
                <a:latin typeface="Arial" pitchFamily="34" charset="0"/>
                <a:cs typeface="Arial" pitchFamily="34" charset="0"/>
              </a:rPr>
              <a:t>arolina </a:t>
            </a:r>
            <a:endParaRPr lang="en-US" sz="1800" b="1" cap="all" dirty="0">
              <a:solidFill>
                <a:schemeClr val="tx1">
                  <a:lumMod val="65000"/>
                  <a:lumOff val="35000"/>
                </a:schemeClr>
              </a:solidFill>
              <a:latin typeface="Arial" pitchFamily="34" charset="0"/>
              <a:cs typeface="Arial" pitchFamily="34" charset="0"/>
            </a:endParaRPr>
          </a:p>
        </p:txBody>
      </p:sp>
      <p:sp>
        <p:nvSpPr>
          <p:cNvPr id="9" name="Line 3"/>
          <p:cNvSpPr>
            <a:spLocks noChangeShapeType="1"/>
          </p:cNvSpPr>
          <p:nvPr userDrawn="1"/>
        </p:nvSpPr>
        <p:spPr bwMode="auto">
          <a:xfrm flipH="1" flipV="1">
            <a:off x="609600" y="3473100"/>
            <a:ext cx="2209800" cy="0"/>
          </a:xfrm>
          <a:prstGeom prst="line">
            <a:avLst/>
          </a:prstGeom>
          <a:noFill/>
          <a:ln w="9525">
            <a:solidFill>
              <a:schemeClr val="tx1">
                <a:lumMod val="65000"/>
                <a:lumOff val="35000"/>
              </a:schemeClr>
            </a:solidFill>
            <a:round/>
            <a:headEnd/>
            <a:tailEnd/>
          </a:ln>
        </p:spPr>
        <p:txBody>
          <a:bodyPr wrap="none" anchor="ctr"/>
          <a:lstStyle/>
          <a:p>
            <a:pPr eaLnBrk="0" hangingPunct="0">
              <a:defRPr/>
            </a:pPr>
            <a:endParaRPr lang="en-US" dirty="0">
              <a:latin typeface="Times New Roman" pitchFamily="-128" charset="0"/>
              <a:ea typeface="ＭＳ Ｐゴシック" pitchFamily="-128" charset="-128"/>
            </a:endParaRPr>
          </a:p>
        </p:txBody>
      </p:sp>
      <p:sp>
        <p:nvSpPr>
          <p:cNvPr id="10" name="Line 3"/>
          <p:cNvSpPr>
            <a:spLocks noChangeShapeType="1"/>
          </p:cNvSpPr>
          <p:nvPr userDrawn="1"/>
        </p:nvSpPr>
        <p:spPr bwMode="auto">
          <a:xfrm flipV="1">
            <a:off x="3124200" y="609600"/>
            <a:ext cx="0" cy="5562600"/>
          </a:xfrm>
          <a:prstGeom prst="line">
            <a:avLst/>
          </a:prstGeom>
          <a:noFill/>
          <a:ln w="9525" cmpd="sng">
            <a:solidFill>
              <a:schemeClr val="tx1">
                <a:lumMod val="65000"/>
                <a:lumOff val="35000"/>
              </a:schemeClr>
            </a:solidFill>
            <a:round/>
            <a:headEnd/>
            <a:tailEnd/>
          </a:ln>
        </p:spPr>
        <p:txBody>
          <a:bodyPr wrap="none" anchor="ctr"/>
          <a:lstStyle/>
          <a:p>
            <a:pPr eaLnBrk="0" hangingPunct="0">
              <a:defRPr/>
            </a:pPr>
            <a:endParaRPr lang="en-US" dirty="0">
              <a:latin typeface="Times New Roman" pitchFamily="-128" charset="0"/>
              <a:ea typeface="ＭＳ Ｐゴシック" pitchFamily="-128" charset="-128"/>
            </a:endParaRPr>
          </a:p>
        </p:txBody>
      </p:sp>
      <p:sp>
        <p:nvSpPr>
          <p:cNvPr id="3" name="Content Placeholder 2"/>
          <p:cNvSpPr>
            <a:spLocks noGrp="1"/>
          </p:cNvSpPr>
          <p:nvPr>
            <p:ph idx="1"/>
          </p:nvPr>
        </p:nvSpPr>
        <p:spPr>
          <a:xfrm>
            <a:off x="3429000" y="1447803"/>
            <a:ext cx="5257800" cy="3962399"/>
          </a:xfrm>
        </p:spPr>
        <p:txBody>
          <a:bodyPr/>
          <a:lstStyle>
            <a:lvl1pPr>
              <a:buClr>
                <a:schemeClr val="tx1">
                  <a:lumMod val="75000"/>
                  <a:lumOff val="25000"/>
                </a:schemeClr>
              </a:buClr>
              <a:defRPr sz="2800">
                <a:latin typeface="Arial" pitchFamily="34" charset="0"/>
                <a:cs typeface="Arial" pitchFamily="34" charset="0"/>
              </a:defRPr>
            </a:lvl1pPr>
            <a:lvl2pPr>
              <a:buClr>
                <a:schemeClr val="tx1">
                  <a:lumMod val="75000"/>
                  <a:lumOff val="25000"/>
                </a:schemeClr>
              </a:buClr>
              <a:buSzPct val="60000"/>
              <a:buFont typeface="Wingdings" pitchFamily="2" charset="2"/>
              <a:buChar char="§"/>
              <a:defRPr/>
            </a:lvl2pPr>
            <a:lvl3pPr>
              <a:defRPr/>
            </a:lvl3pPr>
            <a:lvl4pPr>
              <a:defRPr/>
            </a:lvl4pPr>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1" name="Picture 10" descr="CERE-NC final logo cropped.png"/>
          <p:cNvPicPr>
            <a:picLocks/>
          </p:cNvPicPr>
          <p:nvPr userDrawn="1"/>
        </p:nvPicPr>
        <p:blipFill>
          <a:blip r:embed="rId2" cstate="print">
            <a:clrChange>
              <a:clrFrom>
                <a:srgbClr val="FFFFFF"/>
              </a:clrFrom>
              <a:clrTo>
                <a:srgbClr val="FFFFFF">
                  <a:alpha val="0"/>
                </a:srgbClr>
              </a:clrTo>
            </a:clrChange>
          </a:blip>
          <a:stretch>
            <a:fillRect/>
          </a:stretch>
        </p:blipFill>
        <p:spPr>
          <a:xfrm>
            <a:off x="367587" y="3785488"/>
            <a:ext cx="2564488" cy="149372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1_Title and Content">
    <p:spTree>
      <p:nvGrpSpPr>
        <p:cNvPr id="1" name=""/>
        <p:cNvGrpSpPr/>
        <p:nvPr/>
      </p:nvGrpSpPr>
      <p:grpSpPr>
        <a:xfrm>
          <a:off x="0" y="0"/>
          <a:ext cx="0" cy="0"/>
          <a:chOff x="0" y="0"/>
          <a:chExt cx="0" cy="0"/>
        </a:xfrm>
      </p:grpSpPr>
      <p:sp>
        <p:nvSpPr>
          <p:cNvPr id="4" name="TextBox 3"/>
          <p:cNvSpPr txBox="1"/>
          <p:nvPr userDrawn="1"/>
        </p:nvSpPr>
        <p:spPr>
          <a:xfrm>
            <a:off x="1788695" y="6172094"/>
            <a:ext cx="5052117" cy="446276"/>
          </a:xfrm>
          <a:prstGeom prst="rect">
            <a:avLst/>
          </a:prstGeom>
          <a:noFill/>
        </p:spPr>
        <p:txBody>
          <a:bodyPr wrap="square">
            <a:spAutoFit/>
          </a:bodyPr>
          <a:lstStyle/>
          <a:p>
            <a:pPr algn="l">
              <a:defRPr/>
            </a:pPr>
            <a:r>
              <a:rPr lang="en-US" sz="1150" b="1" cap="all" dirty="0" smtClean="0">
                <a:latin typeface="Arial" pitchFamily="34" charset="0"/>
                <a:cs typeface="Arial" pitchFamily="34" charset="0"/>
              </a:rPr>
              <a:t>C</a:t>
            </a:r>
            <a:r>
              <a:rPr lang="en-US" sz="1150" b="1" cap="all" dirty="0" smtClean="0">
                <a:solidFill>
                  <a:schemeClr val="tx1">
                    <a:lumMod val="65000"/>
                    <a:lumOff val="35000"/>
                  </a:schemeClr>
                </a:solidFill>
                <a:latin typeface="Arial" pitchFamily="34" charset="0"/>
                <a:cs typeface="Arial" pitchFamily="34" charset="0"/>
              </a:rPr>
              <a:t>onsortium </a:t>
            </a:r>
            <a:r>
              <a:rPr lang="en-US" sz="1150" b="1" cap="all" dirty="0">
                <a:solidFill>
                  <a:schemeClr val="tx1">
                    <a:lumMod val="65000"/>
                    <a:lumOff val="35000"/>
                  </a:schemeClr>
                </a:solidFill>
                <a:latin typeface="Arial" pitchFamily="34" charset="0"/>
                <a:cs typeface="Arial" pitchFamily="34" charset="0"/>
              </a:rPr>
              <a:t>for </a:t>
            </a:r>
            <a:r>
              <a:rPr lang="en-US" sz="1150" b="1" cap="all" dirty="0">
                <a:latin typeface="Arial" pitchFamily="34" charset="0"/>
                <a:cs typeface="Arial" pitchFamily="34" charset="0"/>
              </a:rPr>
              <a:t>E</a:t>
            </a:r>
            <a:r>
              <a:rPr lang="en-US" sz="1150" b="1" cap="all" dirty="0">
                <a:solidFill>
                  <a:schemeClr val="tx1">
                    <a:lumMod val="65000"/>
                    <a:lumOff val="35000"/>
                  </a:schemeClr>
                </a:solidFill>
                <a:latin typeface="Arial" pitchFamily="34" charset="0"/>
                <a:cs typeface="Arial" pitchFamily="34" charset="0"/>
              </a:rPr>
              <a:t>ducational </a:t>
            </a:r>
            <a:r>
              <a:rPr lang="en-US" sz="1150" b="1" cap="all" dirty="0">
                <a:latin typeface="Arial" pitchFamily="34" charset="0"/>
                <a:cs typeface="Arial" pitchFamily="34" charset="0"/>
              </a:rPr>
              <a:t>R</a:t>
            </a:r>
            <a:r>
              <a:rPr lang="en-US" sz="1150" b="1" cap="all" dirty="0">
                <a:solidFill>
                  <a:schemeClr val="tx1">
                    <a:lumMod val="65000"/>
                    <a:lumOff val="35000"/>
                  </a:schemeClr>
                </a:solidFill>
                <a:latin typeface="Arial" pitchFamily="34" charset="0"/>
                <a:cs typeface="Arial" pitchFamily="34" charset="0"/>
              </a:rPr>
              <a:t>esearch and </a:t>
            </a:r>
            <a:r>
              <a:rPr lang="en-US" sz="1150" b="1" cap="all" dirty="0" smtClean="0">
                <a:latin typeface="Arial" pitchFamily="34" charset="0"/>
                <a:cs typeface="Arial" pitchFamily="34" charset="0"/>
              </a:rPr>
              <a:t>E</a:t>
            </a:r>
            <a:r>
              <a:rPr lang="en-US" sz="1150" b="1" cap="all" dirty="0" smtClean="0">
                <a:solidFill>
                  <a:schemeClr val="tx1">
                    <a:lumMod val="65000"/>
                    <a:lumOff val="35000"/>
                  </a:schemeClr>
                </a:solidFill>
                <a:latin typeface="Arial" pitchFamily="34" charset="0"/>
                <a:cs typeface="Arial" pitchFamily="34" charset="0"/>
              </a:rPr>
              <a:t>valuation – </a:t>
            </a:r>
          </a:p>
          <a:p>
            <a:pPr algn="l">
              <a:defRPr/>
            </a:pPr>
            <a:r>
              <a:rPr lang="en-US" sz="1150" b="1" cap="all" dirty="0" smtClean="0">
                <a:latin typeface="Arial" pitchFamily="34" charset="0"/>
                <a:cs typeface="Arial" pitchFamily="34" charset="0"/>
              </a:rPr>
              <a:t>N</a:t>
            </a:r>
            <a:r>
              <a:rPr lang="en-US" sz="1150" b="1" cap="all" dirty="0" smtClean="0">
                <a:solidFill>
                  <a:schemeClr val="tx1">
                    <a:lumMod val="65000"/>
                    <a:lumOff val="35000"/>
                  </a:schemeClr>
                </a:solidFill>
                <a:latin typeface="Arial" pitchFamily="34" charset="0"/>
                <a:cs typeface="Arial" pitchFamily="34" charset="0"/>
              </a:rPr>
              <a:t>orth </a:t>
            </a:r>
            <a:r>
              <a:rPr lang="en-US" sz="1150" b="1" cap="all" dirty="0" smtClean="0">
                <a:latin typeface="Arial" pitchFamily="34" charset="0"/>
                <a:cs typeface="Arial" pitchFamily="34" charset="0"/>
              </a:rPr>
              <a:t>C</a:t>
            </a:r>
            <a:r>
              <a:rPr lang="en-US" sz="1150" b="1" cap="all" dirty="0" smtClean="0">
                <a:solidFill>
                  <a:schemeClr val="tx1">
                    <a:lumMod val="65000"/>
                    <a:lumOff val="35000"/>
                  </a:schemeClr>
                </a:solidFill>
                <a:latin typeface="Arial" pitchFamily="34" charset="0"/>
                <a:cs typeface="Arial" pitchFamily="34" charset="0"/>
              </a:rPr>
              <a:t>arolina</a:t>
            </a:r>
            <a:r>
              <a:rPr lang="en-US" sz="1150" b="1" cap="all" baseline="0" dirty="0" smtClean="0">
                <a:solidFill>
                  <a:schemeClr val="tx1">
                    <a:lumMod val="65000"/>
                    <a:lumOff val="35000"/>
                  </a:schemeClr>
                </a:solidFill>
                <a:latin typeface="Arial" pitchFamily="34" charset="0"/>
                <a:cs typeface="Arial" pitchFamily="34" charset="0"/>
              </a:rPr>
              <a:t> </a:t>
            </a:r>
            <a:endParaRPr lang="en-US" sz="1150" b="1" cap="all" dirty="0">
              <a:solidFill>
                <a:schemeClr val="tx1">
                  <a:lumMod val="65000"/>
                  <a:lumOff val="35000"/>
                </a:schemeClr>
              </a:solidFill>
              <a:latin typeface="Arial" pitchFamily="34" charset="0"/>
              <a:cs typeface="Arial" pitchFamily="34" charset="0"/>
            </a:endParaRPr>
          </a:p>
        </p:txBody>
      </p:sp>
      <p:sp>
        <p:nvSpPr>
          <p:cNvPr id="5" name="Line 3"/>
          <p:cNvSpPr>
            <a:spLocks noChangeShapeType="1"/>
          </p:cNvSpPr>
          <p:nvPr userDrawn="1"/>
        </p:nvSpPr>
        <p:spPr bwMode="auto">
          <a:xfrm>
            <a:off x="1066800" y="990600"/>
            <a:ext cx="7162800" cy="0"/>
          </a:xfrm>
          <a:prstGeom prst="line">
            <a:avLst/>
          </a:prstGeom>
          <a:noFill/>
          <a:ln w="9525">
            <a:solidFill>
              <a:schemeClr val="tx1">
                <a:lumMod val="65000"/>
                <a:lumOff val="35000"/>
              </a:schemeClr>
            </a:solidFill>
            <a:round/>
            <a:headEnd/>
            <a:tailEnd/>
          </a:ln>
        </p:spPr>
        <p:txBody>
          <a:bodyPr wrap="none" anchor="ctr"/>
          <a:lstStyle/>
          <a:p>
            <a:pPr eaLnBrk="0" hangingPunct="0">
              <a:defRPr/>
            </a:pPr>
            <a:endParaRPr lang="en-US" dirty="0">
              <a:latin typeface="Times New Roman" pitchFamily="-128" charset="0"/>
              <a:ea typeface="ＭＳ Ｐゴシック" pitchFamily="-128" charset="-128"/>
            </a:endParaRPr>
          </a:p>
        </p:txBody>
      </p:sp>
      <p:sp>
        <p:nvSpPr>
          <p:cNvPr id="6" name="Line 3"/>
          <p:cNvSpPr>
            <a:spLocks noChangeShapeType="1"/>
          </p:cNvSpPr>
          <p:nvPr userDrawn="1"/>
        </p:nvSpPr>
        <p:spPr bwMode="auto">
          <a:xfrm>
            <a:off x="304800" y="5943600"/>
            <a:ext cx="8534400" cy="0"/>
          </a:xfrm>
          <a:prstGeom prst="line">
            <a:avLst/>
          </a:prstGeom>
          <a:noFill/>
          <a:ln w="9525">
            <a:solidFill>
              <a:schemeClr val="tx1">
                <a:lumMod val="65000"/>
                <a:lumOff val="35000"/>
              </a:schemeClr>
            </a:solidFill>
            <a:round/>
            <a:headEnd/>
            <a:tailEnd/>
          </a:ln>
        </p:spPr>
        <p:txBody>
          <a:bodyPr wrap="none" anchor="ctr"/>
          <a:lstStyle/>
          <a:p>
            <a:pPr eaLnBrk="0" hangingPunct="0">
              <a:defRPr/>
            </a:pPr>
            <a:endParaRPr lang="en-US" dirty="0">
              <a:latin typeface="Times New Roman" pitchFamily="-128" charset="0"/>
              <a:ea typeface="ＭＳ Ｐゴシック" pitchFamily="-128" charset="-128"/>
            </a:endParaRPr>
          </a:p>
        </p:txBody>
      </p:sp>
      <p:sp>
        <p:nvSpPr>
          <p:cNvPr id="2" name="Title 1"/>
          <p:cNvSpPr>
            <a:spLocks noGrp="1"/>
          </p:cNvSpPr>
          <p:nvPr>
            <p:ph type="title"/>
          </p:nvPr>
        </p:nvSpPr>
        <p:spPr>
          <a:xfrm>
            <a:off x="1066800" y="274638"/>
            <a:ext cx="7162800" cy="639762"/>
          </a:xfrm>
        </p:spPr>
        <p:txBody>
          <a:bodyPr>
            <a:normAutofit/>
          </a:bodyPr>
          <a:lstStyle>
            <a:lvl1pPr algn="l">
              <a:defRPr sz="3200" baseline="0">
                <a:solidFill>
                  <a:schemeClr val="tx1">
                    <a:lumMod val="75000"/>
                    <a:lumOff val="25000"/>
                  </a:schemeClr>
                </a:solidFill>
                <a:latin typeface="Arial" pitchFamily="34" charset="0"/>
                <a:cs typeface="Arial" pitchFamily="34" charset="0"/>
              </a:defRPr>
            </a:lvl1pPr>
          </a:lstStyle>
          <a:p>
            <a:r>
              <a:rPr lang="en-US" dirty="0" smtClean="0"/>
              <a:t>Click to edit</a:t>
            </a:r>
            <a:endParaRPr lang="en-US" dirty="0"/>
          </a:p>
        </p:txBody>
      </p:sp>
      <p:sp>
        <p:nvSpPr>
          <p:cNvPr id="3" name="Content Placeholder 2"/>
          <p:cNvSpPr>
            <a:spLocks noGrp="1"/>
          </p:cNvSpPr>
          <p:nvPr>
            <p:ph idx="1"/>
          </p:nvPr>
        </p:nvSpPr>
        <p:spPr>
          <a:xfrm>
            <a:off x="548640" y="1447803"/>
            <a:ext cx="8001000" cy="3962399"/>
          </a:xfrm>
        </p:spPr>
        <p:txBody>
          <a:bodyPr/>
          <a:lstStyle>
            <a:lvl1pPr>
              <a:buClr>
                <a:schemeClr val="tx1">
                  <a:lumMod val="65000"/>
                  <a:lumOff val="35000"/>
                </a:schemeClr>
              </a:buClr>
              <a:defRPr sz="2800">
                <a:solidFill>
                  <a:schemeClr val="tx1"/>
                </a:solidFill>
                <a:latin typeface="Arial" pitchFamily="34" charset="0"/>
                <a:cs typeface="Arial" pitchFamily="34" charset="0"/>
              </a:defRPr>
            </a:lvl1pPr>
            <a:lvl2pPr>
              <a:buClr>
                <a:schemeClr val="tx1">
                  <a:lumMod val="65000"/>
                  <a:lumOff val="35000"/>
                </a:schemeClr>
              </a:buClr>
              <a:buSzPct val="60000"/>
              <a:buFont typeface="Wingdings" pitchFamily="2" charset="2"/>
              <a:buChar cha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Slide Number Placeholder 12"/>
          <p:cNvSpPr>
            <a:spLocks noGrp="1"/>
          </p:cNvSpPr>
          <p:nvPr>
            <p:ph type="sldNum" sz="quarter" idx="11"/>
          </p:nvPr>
        </p:nvSpPr>
        <p:spPr>
          <a:xfrm>
            <a:off x="7732166" y="6356350"/>
            <a:ext cx="954634" cy="365125"/>
          </a:xfrm>
        </p:spPr>
        <p:txBody>
          <a:bodyPr/>
          <a:lstStyle>
            <a:lvl1pPr>
              <a:defRPr>
                <a:latin typeface="Arial" pitchFamily="34" charset="0"/>
                <a:cs typeface="Arial" pitchFamily="34" charset="0"/>
              </a:defRPr>
            </a:lvl1pPr>
          </a:lstStyle>
          <a:p>
            <a:pPr>
              <a:defRPr/>
            </a:pPr>
            <a:fld id="{5DA1DD3D-1681-4FEA-BF91-EB369D59A409}" type="slidenum">
              <a:rPr lang="en-US" smtClean="0"/>
              <a:pPr>
                <a:defRPr/>
              </a:pPr>
              <a:t>‹#›</a:t>
            </a:fld>
            <a:endParaRPr lang="en-US" dirty="0"/>
          </a:p>
        </p:txBody>
      </p:sp>
      <p:pic>
        <p:nvPicPr>
          <p:cNvPr id="14" name="Picture 13" descr="CERE-NC final logo cropped.png"/>
          <p:cNvPicPr>
            <a:picLocks noChangeAspect="1"/>
          </p:cNvPicPr>
          <p:nvPr userDrawn="1"/>
        </p:nvPicPr>
        <p:blipFill>
          <a:blip r:embed="rId2" cstate="print">
            <a:clrChange>
              <a:clrFrom>
                <a:srgbClr val="FFFFFF"/>
              </a:clrFrom>
              <a:clrTo>
                <a:srgbClr val="FFFFFF">
                  <a:alpha val="0"/>
                </a:srgbClr>
              </a:clrTo>
            </a:clrChange>
          </a:blip>
          <a:stretch>
            <a:fillRect/>
          </a:stretch>
        </p:blipFill>
        <p:spPr>
          <a:xfrm>
            <a:off x="443213" y="5985557"/>
            <a:ext cx="1282244" cy="746864"/>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0" hangingPunct="0">
              <a:defRPr sz="1200">
                <a:solidFill>
                  <a:srgbClr val="898989"/>
                </a:solidFill>
              </a:defRPr>
            </a:lvl1pPr>
          </a:lstStyle>
          <a:p>
            <a:pPr>
              <a:defRPr/>
            </a:pPr>
            <a:fld id="{5DA1DD3D-1681-4FEA-BF91-EB369D59A409}"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159" r:id="rId1"/>
    <p:sldLayoutId id="2147484160" r:id="rId2"/>
  </p:sldLayoutIdLst>
  <p:hf hdr="0" ftr="0" dt="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128"/>
          <a:cs typeface="ＭＳ Ｐゴシック"/>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128"/>
          <a:cs typeface="ＭＳ Ｐゴシック"/>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ＭＳ Ｐゴシック"/>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jtmarks@email.unc.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aedwards@serve.org" TargetMode="External"/><Relationship Id="rId3" Type="http://schemas.openxmlformats.org/officeDocument/2006/relationships/hyperlink" Target="mailto:dtstalli@ncsu.ed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0" y="774700"/>
            <a:ext cx="5257800" cy="5346700"/>
          </a:xfrm>
        </p:spPr>
        <p:txBody>
          <a:bodyPr/>
          <a:lstStyle/>
          <a:p>
            <a:pPr algn="ctr">
              <a:lnSpc>
                <a:spcPct val="90000"/>
              </a:lnSpc>
              <a:buClr>
                <a:srgbClr val="404040"/>
              </a:buClr>
              <a:buFont typeface="Arial" pitchFamily="34" charset="0"/>
              <a:buNone/>
            </a:pPr>
            <a:endParaRPr lang="en-US" sz="2600" b="1" dirty="0" smtClean="0">
              <a:solidFill>
                <a:srgbClr val="595959"/>
              </a:solidFill>
              <a:ea typeface="ＭＳ Ｐゴシック" pitchFamily="34" charset="-128"/>
            </a:endParaRPr>
          </a:p>
          <a:p>
            <a:pPr algn="ctr">
              <a:lnSpc>
                <a:spcPct val="90000"/>
              </a:lnSpc>
              <a:buClr>
                <a:srgbClr val="404040"/>
              </a:buClr>
              <a:buFont typeface="Arial" pitchFamily="34" charset="0"/>
              <a:buNone/>
            </a:pPr>
            <a:endParaRPr lang="en-US" sz="2600" b="1" dirty="0" smtClean="0">
              <a:ea typeface="ＭＳ Ｐゴシック" pitchFamily="34" charset="-128"/>
            </a:endParaRPr>
          </a:p>
          <a:p>
            <a:pPr algn="ctr">
              <a:lnSpc>
                <a:spcPct val="90000"/>
              </a:lnSpc>
              <a:buClr>
                <a:srgbClr val="404040"/>
              </a:buClr>
              <a:buFont typeface="Arial" pitchFamily="34" charset="0"/>
              <a:buNone/>
            </a:pPr>
            <a:r>
              <a:rPr lang="en-US" sz="2600" b="1" dirty="0" smtClean="0">
                <a:ea typeface="ＭＳ Ｐゴシック" pitchFamily="34" charset="-128"/>
              </a:rPr>
              <a:t>The NC </a:t>
            </a:r>
            <a:r>
              <a:rPr lang="en-US" sz="2600" b="1" i="1" dirty="0" smtClean="0">
                <a:ea typeface="ＭＳ Ｐゴシック" pitchFamily="34" charset="-128"/>
              </a:rPr>
              <a:t>Race to the Top </a:t>
            </a:r>
            <a:r>
              <a:rPr lang="en-US" sz="2600" b="1" dirty="0" smtClean="0">
                <a:ea typeface="ＭＳ Ｐゴシック" pitchFamily="34" charset="-128"/>
              </a:rPr>
              <a:t>Evaluation Plan:</a:t>
            </a:r>
          </a:p>
          <a:p>
            <a:pPr algn="ctr">
              <a:lnSpc>
                <a:spcPct val="90000"/>
              </a:lnSpc>
              <a:buClr>
                <a:srgbClr val="404040"/>
              </a:buClr>
              <a:buFont typeface="Arial" pitchFamily="34" charset="0"/>
              <a:buNone/>
            </a:pPr>
            <a:r>
              <a:rPr lang="en-US" sz="2600" b="1" i="1" dirty="0" smtClean="0">
                <a:ea typeface="ＭＳ Ｐゴシック" pitchFamily="34" charset="-128"/>
              </a:rPr>
              <a:t>An Introduction</a:t>
            </a:r>
          </a:p>
          <a:p>
            <a:pPr algn="ctr">
              <a:lnSpc>
                <a:spcPct val="90000"/>
              </a:lnSpc>
              <a:buClr>
                <a:srgbClr val="404040"/>
              </a:buClr>
              <a:buFont typeface="Arial" pitchFamily="34" charset="0"/>
              <a:buNone/>
            </a:pPr>
            <a:endParaRPr lang="en-US" sz="2600" dirty="0" smtClean="0">
              <a:solidFill>
                <a:srgbClr val="595959"/>
              </a:solidFill>
              <a:ea typeface="ＭＳ Ｐゴシック" pitchFamily="34" charset="-128"/>
            </a:endParaRPr>
          </a:p>
          <a:p>
            <a:pPr algn="ctr">
              <a:lnSpc>
                <a:spcPct val="90000"/>
              </a:lnSpc>
              <a:buClr>
                <a:srgbClr val="404040"/>
              </a:buClr>
              <a:buFont typeface="Arial" pitchFamily="34" charset="0"/>
              <a:buNone/>
            </a:pPr>
            <a:r>
              <a:rPr lang="en-US" sz="1900" dirty="0" smtClean="0">
                <a:solidFill>
                  <a:srgbClr val="595959"/>
                </a:solidFill>
                <a:ea typeface="ＭＳ Ｐゴシック" pitchFamily="34" charset="-128"/>
              </a:rPr>
              <a:t>October 10, 2011</a:t>
            </a:r>
          </a:p>
          <a:p>
            <a:pPr algn="r">
              <a:lnSpc>
                <a:spcPct val="90000"/>
              </a:lnSpc>
              <a:buClr>
                <a:srgbClr val="404040"/>
              </a:buClr>
              <a:buFont typeface="Arial" pitchFamily="34" charset="0"/>
              <a:buNone/>
            </a:pPr>
            <a:endParaRPr lang="en-US" sz="1500" dirty="0" smtClean="0">
              <a:solidFill>
                <a:srgbClr val="595959"/>
              </a:solidFill>
              <a:ea typeface="ＭＳ Ｐゴシック" pitchFamily="34" charset="-128"/>
            </a:endParaRPr>
          </a:p>
          <a:p>
            <a:pPr algn="r">
              <a:lnSpc>
                <a:spcPct val="90000"/>
              </a:lnSpc>
              <a:buClr>
                <a:srgbClr val="404040"/>
              </a:buClr>
              <a:buFont typeface="Arial" pitchFamily="34" charset="0"/>
              <a:buNone/>
            </a:pPr>
            <a:endParaRPr lang="en-US" sz="1500" dirty="0" smtClean="0">
              <a:solidFill>
                <a:srgbClr val="595959"/>
              </a:solidFill>
              <a:ea typeface="ＭＳ Ｐゴシック" pitchFamily="34" charset="-128"/>
            </a:endParaRPr>
          </a:p>
          <a:p>
            <a:pPr algn="r">
              <a:lnSpc>
                <a:spcPct val="90000"/>
              </a:lnSpc>
              <a:buClr>
                <a:srgbClr val="404040"/>
              </a:buClr>
              <a:buFont typeface="Arial" pitchFamily="34" charset="0"/>
              <a:buNone/>
            </a:pPr>
            <a:endParaRPr lang="en-US" sz="1500" dirty="0" smtClean="0">
              <a:ea typeface="ＭＳ Ｐゴシック" pitchFamily="34" charset="-128"/>
            </a:endParaRPr>
          </a:p>
          <a:p>
            <a:pPr algn="r">
              <a:lnSpc>
                <a:spcPct val="90000"/>
              </a:lnSpc>
              <a:buClr>
                <a:srgbClr val="404040"/>
              </a:buClr>
              <a:buFont typeface="Arial" pitchFamily="34" charset="0"/>
              <a:buNone/>
            </a:pPr>
            <a:endParaRPr lang="en-US" sz="1500" dirty="0" smtClean="0">
              <a:ea typeface="ＭＳ Ｐゴシック" pitchFamily="34" charset="-128"/>
            </a:endParaRPr>
          </a:p>
          <a:p>
            <a:pPr algn="r">
              <a:lnSpc>
                <a:spcPct val="90000"/>
              </a:lnSpc>
              <a:buClr>
                <a:srgbClr val="404040"/>
              </a:buClr>
              <a:buFont typeface="Arial" pitchFamily="34" charset="0"/>
              <a:buNone/>
            </a:pPr>
            <a:endParaRPr lang="en-US" sz="1500" dirty="0" smtClean="0">
              <a:ea typeface="ＭＳ Ｐゴシック" pitchFamily="34" charset="-128"/>
            </a:endParaRPr>
          </a:p>
          <a:p>
            <a:pPr algn="r">
              <a:lnSpc>
                <a:spcPct val="90000"/>
              </a:lnSpc>
              <a:buClr>
                <a:srgbClr val="404040"/>
              </a:buClr>
              <a:buFont typeface="Arial" pitchFamily="34" charset="0"/>
              <a:buNone/>
            </a:pPr>
            <a:r>
              <a:rPr lang="en-US" sz="1500" dirty="0" smtClean="0">
                <a:ea typeface="ＭＳ Ｐゴシック" pitchFamily="34" charset="-128"/>
              </a:rPr>
              <a:t>Gary T. Henry, Carolina Institute for Public Policy, UNC-CH</a:t>
            </a:r>
          </a:p>
          <a:p>
            <a:pPr algn="r">
              <a:lnSpc>
                <a:spcPct val="90000"/>
              </a:lnSpc>
              <a:buClr>
                <a:srgbClr val="404040"/>
              </a:buClr>
              <a:buFont typeface="Arial" pitchFamily="34" charset="0"/>
              <a:buNone/>
            </a:pPr>
            <a:r>
              <a:rPr lang="en-US" sz="1500" dirty="0" smtClean="0">
                <a:ea typeface="ＭＳ Ｐゴシック" pitchFamily="34" charset="-128"/>
              </a:rPr>
              <a:t>Julie Marks, Carolina Institute for Public Policy, UNC-CH</a:t>
            </a:r>
          </a:p>
          <a:p>
            <a:pPr algn="r">
              <a:lnSpc>
                <a:spcPct val="90000"/>
              </a:lnSpc>
              <a:buClr>
                <a:srgbClr val="404040"/>
              </a:buClr>
              <a:buFont typeface="Arial" pitchFamily="34" charset="0"/>
              <a:buNone/>
            </a:pPr>
            <a:r>
              <a:rPr lang="en-US" sz="1500" dirty="0" smtClean="0">
                <a:ea typeface="ＭＳ Ｐゴシック" pitchFamily="34" charset="-128"/>
              </a:rPr>
              <a:t>Trip Stallings, Friday Institute, NCSU</a:t>
            </a:r>
          </a:p>
          <a:p>
            <a:pPr algn="r">
              <a:lnSpc>
                <a:spcPct val="90000"/>
              </a:lnSpc>
              <a:buClr>
                <a:srgbClr val="404040"/>
              </a:buClr>
              <a:buFont typeface="Arial" pitchFamily="34" charset="0"/>
              <a:buNone/>
            </a:pPr>
            <a:r>
              <a:rPr lang="en-US" sz="1500" dirty="0" smtClean="0">
                <a:ea typeface="ＭＳ Ｐゴシック" pitchFamily="34" charset="-128"/>
              </a:rPr>
              <a:t>Laura Simpson, SERVE Center, UNCG</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algn="ctr">
              <a:defRPr/>
            </a:pPr>
            <a:r>
              <a:rPr lang="en-US" dirty="0" smtClean="0"/>
              <a:t>3. Professional Development</a:t>
            </a:r>
            <a:endParaRPr lang="en-US" dirty="0"/>
          </a:p>
        </p:txBody>
      </p:sp>
      <p:sp>
        <p:nvSpPr>
          <p:cNvPr id="8" name="Content Placeholder 2"/>
          <p:cNvSpPr txBox="1">
            <a:spLocks noGrp="1"/>
          </p:cNvSpPr>
          <p:nvPr>
            <p:ph idx="1"/>
          </p:nvPr>
        </p:nvSpPr>
        <p:spPr bwMode="auto">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1200"/>
              </a:spcBef>
              <a:spcAft>
                <a:spcPct val="0"/>
              </a:spcAft>
              <a:buClr>
                <a:schemeClr val="tx1">
                  <a:lumMod val="65000"/>
                  <a:lumOff val="35000"/>
                </a:schemeClr>
              </a:buClr>
              <a:buSzTx/>
              <a:buNone/>
              <a:tabLst/>
              <a:defRPr/>
            </a:pPr>
            <a:r>
              <a:rPr lang="en-US" b="1" dirty="0" smtClean="0"/>
              <a:t>Major </a:t>
            </a:r>
            <a:r>
              <a:rPr lang="en-US" sz="2800" b="1" dirty="0" smtClean="0">
                <a:latin typeface="Arial" pitchFamily="34" charset="0"/>
                <a:ea typeface="ＭＳ Ｐゴシック" charset="-128"/>
                <a:cs typeface="Arial" pitchFamily="34" charset="0"/>
              </a:rPr>
              <a:t>Evaluation Questions</a:t>
            </a:r>
          </a:p>
          <a:p>
            <a:pPr eaLnBrk="1" fontAlgn="ctr" hangingPunct="1">
              <a:spcBef>
                <a:spcPts val="1200"/>
              </a:spcBef>
            </a:pPr>
            <a:r>
              <a:rPr lang="en-US" sz="2000" b="1" i="1" dirty="0" smtClean="0"/>
              <a:t>State Strategies</a:t>
            </a:r>
            <a:r>
              <a:rPr lang="en-US" sz="2000" dirty="0" smtClean="0"/>
              <a:t>: To what extent did the state implement and support proposed </a:t>
            </a:r>
            <a:r>
              <a:rPr lang="en-US" sz="2000" i="1" dirty="0" err="1" smtClean="0"/>
              <a:t>RttT</a:t>
            </a:r>
            <a:r>
              <a:rPr lang="en-US" sz="2000" dirty="0" smtClean="0"/>
              <a:t> PD efforts?</a:t>
            </a:r>
          </a:p>
          <a:p>
            <a:pPr eaLnBrk="1" fontAlgn="ctr" hangingPunct="1">
              <a:spcBef>
                <a:spcPts val="1200"/>
              </a:spcBef>
            </a:pPr>
            <a:r>
              <a:rPr lang="en-US" sz="2000" b="1" i="1" dirty="0" smtClean="0"/>
              <a:t>Short-Term Outcomes</a:t>
            </a:r>
            <a:r>
              <a:rPr lang="en-US" sz="2000" dirty="0" smtClean="0"/>
              <a:t>: What were direct outcomes of State-level </a:t>
            </a:r>
            <a:r>
              <a:rPr lang="en-US" sz="2000" i="1" dirty="0" err="1" smtClean="0"/>
              <a:t>RttT</a:t>
            </a:r>
            <a:r>
              <a:rPr lang="en-US" sz="2000" dirty="0" smtClean="0"/>
              <a:t> PD Efforts?</a:t>
            </a:r>
          </a:p>
          <a:p>
            <a:pPr eaLnBrk="1" fontAlgn="ctr" hangingPunct="1">
              <a:spcBef>
                <a:spcPts val="1200"/>
              </a:spcBef>
            </a:pPr>
            <a:r>
              <a:rPr lang="en-US" sz="2000" b="1" i="1" dirty="0" smtClean="0"/>
              <a:t>Intermediate Outcome</a:t>
            </a:r>
            <a:r>
              <a:rPr lang="en-US" sz="2000" dirty="0" smtClean="0"/>
              <a:t>: To what extent did </a:t>
            </a:r>
            <a:r>
              <a:rPr lang="en-US" sz="2000" i="1" dirty="0" err="1" smtClean="0"/>
              <a:t>RttT</a:t>
            </a:r>
            <a:r>
              <a:rPr lang="en-US" sz="2000" dirty="0" smtClean="0"/>
              <a:t> PD efforts successfully update the NC Education Workforce?</a:t>
            </a:r>
          </a:p>
          <a:p>
            <a:pPr eaLnBrk="1" fontAlgn="ctr" hangingPunct="1">
              <a:spcBef>
                <a:spcPts val="1200"/>
              </a:spcBef>
            </a:pPr>
            <a:r>
              <a:rPr lang="en-US" sz="2000" b="1" i="1" dirty="0" smtClean="0"/>
              <a:t>Impacts on student performance</a:t>
            </a:r>
            <a:r>
              <a:rPr lang="en-US" sz="2000" dirty="0" smtClean="0"/>
              <a:t>: To what extent are gains in student performance outcomes associated  with </a:t>
            </a:r>
            <a:r>
              <a:rPr lang="en-US" sz="2000" i="1" dirty="0" err="1" smtClean="0"/>
              <a:t>RttT</a:t>
            </a:r>
            <a:r>
              <a:rPr lang="en-US" sz="2000" dirty="0" smtClean="0"/>
              <a:t> PD</a:t>
            </a:r>
            <a:r>
              <a:rPr lang="en-US" sz="1600" dirty="0" smtClean="0"/>
              <a:t>?</a:t>
            </a:r>
            <a:r>
              <a:rPr lang="en-US" sz="2000" dirty="0" smtClean="0">
                <a:ea typeface="ＭＳ Ｐゴシック" pitchFamily="34" charset="-128"/>
              </a:rPr>
              <a:t>	</a:t>
            </a:r>
          </a:p>
        </p:txBody>
      </p:sp>
      <p:sp>
        <p:nvSpPr>
          <p:cNvPr id="5" name="Slide Number Placeholder 4"/>
          <p:cNvSpPr>
            <a:spLocks noGrp="1"/>
          </p:cNvSpPr>
          <p:nvPr>
            <p:ph type="sldNum" sz="quarter" idx="11"/>
          </p:nvPr>
        </p:nvSpPr>
        <p:spPr/>
        <p:txBody>
          <a:bodyPr/>
          <a:lstStyle/>
          <a:p>
            <a:pPr>
              <a:defRPr/>
            </a:pPr>
            <a:fld id="{5DA1DD3D-1681-4FEA-BF91-EB369D59A409}" type="slidenum">
              <a:rPr lang="en-US" smtClean="0"/>
              <a:pPr>
                <a:defRPr/>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1066800" y="274638"/>
            <a:ext cx="7162800" cy="639762"/>
          </a:xfrm>
        </p:spPr>
        <p:txBody>
          <a:bodyPr/>
          <a:lstStyle/>
          <a:p>
            <a:pPr algn="ctr">
              <a:defRPr/>
            </a:pPr>
            <a:r>
              <a:rPr lang="en-US" dirty="0" smtClean="0"/>
              <a:t>4. Turnaround of LEAs and Schools</a:t>
            </a:r>
            <a:endParaRPr lang="en-US" dirty="0"/>
          </a:p>
        </p:txBody>
      </p:sp>
      <p:sp>
        <p:nvSpPr>
          <p:cNvPr id="5" name="Content Placeholder 4"/>
          <p:cNvSpPr>
            <a:spLocks noGrp="1"/>
          </p:cNvSpPr>
          <p:nvPr>
            <p:ph idx="1"/>
          </p:nvPr>
        </p:nvSpPr>
        <p:spPr/>
        <p:txBody>
          <a:bodyPr/>
          <a:lstStyle/>
          <a:p>
            <a:pPr>
              <a:buNone/>
              <a:defRPr/>
            </a:pPr>
            <a:r>
              <a:rPr lang="en-US" b="1" dirty="0" smtClean="0"/>
              <a:t>Purpose of this Evaluation Project</a:t>
            </a:r>
          </a:p>
          <a:p>
            <a:pPr>
              <a:defRPr/>
            </a:pPr>
            <a:r>
              <a:rPr lang="en-US" sz="2400" dirty="0" smtClean="0"/>
              <a:t>To understand the extent to which and the ways in which interventions by the District and School Transformation division (DST) improve outcomes for students in the state’s lowest-performing schools and districts</a:t>
            </a:r>
          </a:p>
          <a:p>
            <a:pPr>
              <a:defRPr/>
            </a:pPr>
            <a:r>
              <a:rPr lang="en-US" sz="2400" dirty="0" smtClean="0"/>
              <a:t>To explore the fidelity of implementation of the STEM Schools initiative and examine its impacts on students, teachers, principals, schools, and school networks. </a:t>
            </a:r>
          </a:p>
        </p:txBody>
      </p:sp>
      <p:sp>
        <p:nvSpPr>
          <p:cNvPr id="6" name="Slide Number Placeholder 5"/>
          <p:cNvSpPr>
            <a:spLocks noGrp="1"/>
          </p:cNvSpPr>
          <p:nvPr>
            <p:ph type="sldNum" sz="quarter" idx="11"/>
          </p:nvPr>
        </p:nvSpPr>
        <p:spPr/>
        <p:txBody>
          <a:bodyPr/>
          <a:lstStyle/>
          <a:p>
            <a:pPr>
              <a:defRPr/>
            </a:pPr>
            <a:fld id="{5DA1DD3D-1681-4FEA-BF91-EB369D59A409}" type="slidenum">
              <a:rPr lang="en-US" smtClean="0"/>
              <a:pPr>
                <a:defRPr/>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1066800" y="274638"/>
            <a:ext cx="7162800" cy="639762"/>
          </a:xfrm>
        </p:spPr>
        <p:txBody>
          <a:bodyPr/>
          <a:lstStyle/>
          <a:p>
            <a:pPr algn="ctr">
              <a:defRPr/>
            </a:pPr>
            <a:r>
              <a:rPr lang="en-US" dirty="0" smtClean="0"/>
              <a:t>4. Turnaround of LEAs and Schools</a:t>
            </a:r>
            <a:endParaRPr lang="en-US" dirty="0"/>
          </a:p>
        </p:txBody>
      </p:sp>
      <p:sp>
        <p:nvSpPr>
          <p:cNvPr id="7" name="Content Placeholder 2"/>
          <p:cNvSpPr txBox="1">
            <a:spLocks noGrp="1"/>
          </p:cNvSpPr>
          <p:nvPr>
            <p:ph idx="1"/>
          </p:nvPr>
        </p:nvSpPr>
        <p:spPr bwMode="auto">
          <a:xfrm>
            <a:off x="548640" y="1447803"/>
            <a:ext cx="8315960" cy="443229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buNone/>
              <a:defRPr/>
            </a:pPr>
            <a:r>
              <a:rPr lang="en-US" sz="2400" b="1" dirty="0" smtClean="0"/>
              <a:t>Turnaround of LEAs and Schools Evaluation Questions</a:t>
            </a:r>
          </a:p>
          <a:p>
            <a:pPr>
              <a:defRPr/>
            </a:pPr>
            <a:r>
              <a:rPr lang="en-US" sz="2100" dirty="0" smtClean="0"/>
              <a:t>What problems are identified in the low-performing schools and districts?</a:t>
            </a:r>
          </a:p>
          <a:p>
            <a:pPr>
              <a:spcBef>
                <a:spcPts val="600"/>
              </a:spcBef>
              <a:defRPr/>
            </a:pPr>
            <a:r>
              <a:rPr lang="en-US" sz="2100" dirty="0" smtClean="0"/>
              <a:t>What are the main intervention strategies that the District and School Transformation unit employs to improve low-performing schools?</a:t>
            </a:r>
          </a:p>
          <a:p>
            <a:pPr>
              <a:spcBef>
                <a:spcPts val="600"/>
              </a:spcBef>
              <a:defRPr/>
            </a:pPr>
            <a:r>
              <a:rPr lang="en-US" sz="2100" dirty="0" smtClean="0"/>
              <a:t>What are the intended mechanisms of improvement?</a:t>
            </a:r>
          </a:p>
          <a:p>
            <a:pPr>
              <a:spcBef>
                <a:spcPts val="600"/>
              </a:spcBef>
              <a:defRPr/>
            </a:pPr>
            <a:r>
              <a:rPr lang="en-US" sz="2100" dirty="0" smtClean="0"/>
              <a:t>How do the strategies work? Do the strategies and mechanisms play out as intended?</a:t>
            </a:r>
          </a:p>
          <a:p>
            <a:pPr>
              <a:spcBef>
                <a:spcPts val="600"/>
              </a:spcBef>
              <a:defRPr/>
            </a:pPr>
            <a:r>
              <a:rPr lang="en-US" sz="2100" dirty="0" smtClean="0"/>
              <a:t>What is the impact of the intervention strategies on intermediate outcomes as well as student achievement and graduation rates?</a:t>
            </a:r>
          </a:p>
        </p:txBody>
      </p:sp>
      <p:sp>
        <p:nvSpPr>
          <p:cNvPr id="5" name="Slide Number Placeholder 4"/>
          <p:cNvSpPr>
            <a:spLocks noGrp="1"/>
          </p:cNvSpPr>
          <p:nvPr>
            <p:ph type="sldNum" sz="quarter" idx="11"/>
          </p:nvPr>
        </p:nvSpPr>
        <p:spPr/>
        <p:txBody>
          <a:bodyPr/>
          <a:lstStyle/>
          <a:p>
            <a:pPr>
              <a:defRPr/>
            </a:pPr>
            <a:fld id="{5DA1DD3D-1681-4FEA-BF91-EB369D59A409}" type="slidenum">
              <a:rPr lang="en-US" smtClean="0"/>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1066800" y="274638"/>
            <a:ext cx="7162800" cy="639762"/>
          </a:xfrm>
        </p:spPr>
        <p:txBody>
          <a:bodyPr/>
          <a:lstStyle/>
          <a:p>
            <a:pPr algn="ctr">
              <a:defRPr/>
            </a:pPr>
            <a:r>
              <a:rPr lang="en-US" dirty="0" smtClean="0"/>
              <a:t>4. Turnaround of LEAs and Schools</a:t>
            </a:r>
            <a:endParaRPr lang="en-US" dirty="0"/>
          </a:p>
        </p:txBody>
      </p:sp>
      <p:sp>
        <p:nvSpPr>
          <p:cNvPr id="7" name="Content Placeholder 2"/>
          <p:cNvSpPr txBox="1">
            <a:spLocks noGrp="1"/>
          </p:cNvSpPr>
          <p:nvPr>
            <p:ph idx="1"/>
          </p:nvPr>
        </p:nvSpPr>
        <p:spPr bwMode="auto">
          <a:xfrm>
            <a:off x="548640" y="1447803"/>
            <a:ext cx="7947660" cy="443229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buNone/>
              <a:defRPr/>
            </a:pPr>
            <a:r>
              <a:rPr lang="en-US" b="1" dirty="0" smtClean="0"/>
              <a:t>STEM Anchor Evaluation Questions</a:t>
            </a:r>
          </a:p>
          <a:p>
            <a:pPr lvl="0"/>
            <a:r>
              <a:rPr lang="en-US" sz="2000" dirty="0" smtClean="0"/>
              <a:t>To what extent have the network of STEM anchor and cluster schools been implemented as intended?</a:t>
            </a:r>
          </a:p>
          <a:p>
            <a:pPr lvl="0"/>
            <a:r>
              <a:rPr lang="en-US" sz="2000" dirty="0" smtClean="0"/>
              <a:t>What are the impacts of the network of STEM anchor and cluster schools on student and on school-level outcomes and how these impacts compare with the impacts of other transformation models?</a:t>
            </a:r>
          </a:p>
          <a:p>
            <a:pPr lvl="0"/>
            <a:r>
              <a:rPr lang="en-US" sz="2000" dirty="0" smtClean="0"/>
              <a:t>Can the impacts on student performance be disaggregated by student and school characteristics?</a:t>
            </a:r>
          </a:p>
          <a:p>
            <a:pPr lvl="0"/>
            <a:r>
              <a:rPr lang="en-US" sz="2000" dirty="0" smtClean="0"/>
              <a:t>What mechanisms are put in place for the sustainability and scaling up of the model, or its most successful elements?</a:t>
            </a:r>
            <a:endParaRPr lang="en-US" sz="2000" dirty="0"/>
          </a:p>
        </p:txBody>
      </p:sp>
      <p:sp>
        <p:nvSpPr>
          <p:cNvPr id="5" name="Slide Number Placeholder 4"/>
          <p:cNvSpPr>
            <a:spLocks noGrp="1"/>
          </p:cNvSpPr>
          <p:nvPr>
            <p:ph type="sldNum" sz="quarter" idx="11"/>
          </p:nvPr>
        </p:nvSpPr>
        <p:spPr/>
        <p:txBody>
          <a:bodyPr/>
          <a:lstStyle/>
          <a:p>
            <a:pPr>
              <a:defRPr/>
            </a:pPr>
            <a:fld id="{5DA1DD3D-1681-4FEA-BF91-EB369D59A409}" type="slidenum">
              <a:rPr lang="en-US" smtClean="0"/>
              <a:pPr>
                <a:defRPr/>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1"/>
          <p:cNvSpPr>
            <a:spLocks noGrp="1"/>
          </p:cNvSpPr>
          <p:nvPr>
            <p:ph type="title"/>
          </p:nvPr>
        </p:nvSpPr>
        <p:spPr>
          <a:xfrm>
            <a:off x="1066800" y="274638"/>
            <a:ext cx="7162800" cy="639762"/>
          </a:xfrm>
        </p:spPr>
        <p:txBody>
          <a:bodyPr>
            <a:normAutofit fontScale="90000"/>
          </a:bodyPr>
          <a:lstStyle/>
          <a:p>
            <a:pPr algn="ctr">
              <a:defRPr/>
            </a:pPr>
            <a:r>
              <a:rPr lang="en-US" dirty="0" smtClean="0"/>
              <a:t>5. Local-Level Implementation &amp; Spending</a:t>
            </a:r>
            <a:endParaRPr lang="en-US" dirty="0"/>
          </a:p>
        </p:txBody>
      </p:sp>
      <p:sp>
        <p:nvSpPr>
          <p:cNvPr id="6" name="Content Placeholder 4"/>
          <p:cNvSpPr>
            <a:spLocks noGrp="1"/>
          </p:cNvSpPr>
          <p:nvPr>
            <p:ph idx="1"/>
          </p:nvPr>
        </p:nvSpPr>
        <p:spPr/>
        <p:txBody>
          <a:bodyPr/>
          <a:lstStyle/>
          <a:p>
            <a:pPr>
              <a:buNone/>
              <a:defRPr/>
            </a:pPr>
            <a:r>
              <a:rPr lang="en-US" b="1" dirty="0" smtClean="0"/>
              <a:t>Purpose of this Evaluation Project</a:t>
            </a:r>
          </a:p>
          <a:p>
            <a:pPr>
              <a:defRPr/>
            </a:pPr>
            <a:r>
              <a:rPr lang="en-US" dirty="0" smtClean="0"/>
              <a:t>To determine how </a:t>
            </a:r>
            <a:r>
              <a:rPr lang="en-US" i="1" dirty="0" smtClean="0"/>
              <a:t>Race to the Top </a:t>
            </a:r>
            <a:r>
              <a:rPr lang="en-US" dirty="0" smtClean="0"/>
              <a:t>funding is being allocated and used across districts and schools across NC</a:t>
            </a:r>
          </a:p>
        </p:txBody>
      </p:sp>
      <p:sp>
        <p:nvSpPr>
          <p:cNvPr id="4" name="Slide Number Placeholder 3"/>
          <p:cNvSpPr>
            <a:spLocks noGrp="1"/>
          </p:cNvSpPr>
          <p:nvPr>
            <p:ph type="sldNum" sz="quarter" idx="11"/>
          </p:nvPr>
        </p:nvSpPr>
        <p:spPr/>
        <p:txBody>
          <a:bodyPr/>
          <a:lstStyle/>
          <a:p>
            <a:pPr>
              <a:defRPr/>
            </a:pPr>
            <a:fld id="{5DA1DD3D-1681-4FEA-BF91-EB369D59A409}" type="slidenum">
              <a:rPr lang="en-US" smtClean="0"/>
              <a:pPr>
                <a:defRPr/>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1"/>
          <p:cNvSpPr>
            <a:spLocks noGrp="1"/>
          </p:cNvSpPr>
          <p:nvPr>
            <p:ph type="title"/>
          </p:nvPr>
        </p:nvSpPr>
        <p:spPr>
          <a:xfrm>
            <a:off x="1066800" y="274638"/>
            <a:ext cx="7162800" cy="639762"/>
          </a:xfrm>
        </p:spPr>
        <p:txBody>
          <a:bodyPr>
            <a:normAutofit fontScale="90000"/>
          </a:bodyPr>
          <a:lstStyle/>
          <a:p>
            <a:pPr algn="ctr">
              <a:defRPr/>
            </a:pPr>
            <a:r>
              <a:rPr lang="en-US" dirty="0" smtClean="0"/>
              <a:t>5. Local-Level Implementation </a:t>
            </a:r>
            <a:r>
              <a:rPr lang="en-US" dirty="0"/>
              <a:t>&amp;</a:t>
            </a:r>
            <a:r>
              <a:rPr lang="en-US" dirty="0" smtClean="0"/>
              <a:t> Spending</a:t>
            </a:r>
            <a:endParaRPr lang="en-US" dirty="0"/>
          </a:p>
        </p:txBody>
      </p:sp>
      <p:sp>
        <p:nvSpPr>
          <p:cNvPr id="7" name="Content Placeholder 2"/>
          <p:cNvSpPr txBox="1">
            <a:spLocks noGrp="1"/>
          </p:cNvSpPr>
          <p:nvPr>
            <p:ph idx="1"/>
          </p:nvPr>
        </p:nvSpPr>
        <p:spPr bwMode="auto">
          <a:xfrm>
            <a:off x="548640" y="1168403"/>
            <a:ext cx="8001000" cy="39623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buClr>
                <a:srgbClr val="595959"/>
              </a:buClr>
              <a:buNone/>
            </a:pPr>
            <a:r>
              <a:rPr lang="en-US" b="1" dirty="0" smtClean="0">
                <a:ea typeface="ＭＳ Ｐゴシック" pitchFamily="34" charset="-128"/>
              </a:rPr>
              <a:t>Cloud Questions</a:t>
            </a:r>
          </a:p>
          <a:p>
            <a:pPr>
              <a:buClr>
                <a:srgbClr val="595959"/>
              </a:buClr>
            </a:pPr>
            <a:r>
              <a:rPr lang="en-US" sz="2000" dirty="0" smtClean="0">
                <a:ea typeface="ＭＳ Ｐゴシック" pitchFamily="34" charset="-128"/>
              </a:rPr>
              <a:t>To what extent does the Cloud reduce state &amp; local expenditures for technology?</a:t>
            </a:r>
          </a:p>
          <a:p>
            <a:pPr>
              <a:buClr>
                <a:srgbClr val="595959"/>
              </a:buClr>
            </a:pPr>
            <a:r>
              <a:rPr lang="en-US" sz="2000" dirty="0" smtClean="0">
                <a:ea typeface="ＭＳ Ｐゴシック" pitchFamily="34" charset="-128"/>
              </a:rPr>
              <a:t>To what extent does the Cloud provide reliable, secure, accessible, and efficient service?</a:t>
            </a:r>
          </a:p>
          <a:p>
            <a:pPr>
              <a:buClr>
                <a:srgbClr val="595959"/>
              </a:buClr>
            </a:pPr>
            <a:r>
              <a:rPr lang="en-US" sz="2000" dirty="0" smtClean="0">
                <a:ea typeface="ＭＳ Ｐゴシック" pitchFamily="34" charset="-128"/>
              </a:rPr>
              <a:t>How satisfied are LEAs with the Cloud Computing infrastructure?</a:t>
            </a:r>
          </a:p>
          <a:p>
            <a:pPr>
              <a:buClr>
                <a:srgbClr val="595959"/>
              </a:buClr>
              <a:buNone/>
            </a:pPr>
            <a:r>
              <a:rPr lang="en-US" b="1" dirty="0" smtClean="0">
                <a:ea typeface="ＭＳ Ｐゴシック" pitchFamily="34" charset="-128"/>
              </a:rPr>
              <a:t>Local Spending Questions</a:t>
            </a:r>
          </a:p>
          <a:p>
            <a:pPr>
              <a:buClr>
                <a:srgbClr val="595959"/>
              </a:buClr>
            </a:pPr>
            <a:r>
              <a:rPr lang="en-US" sz="2000" dirty="0" smtClean="0">
                <a:ea typeface="ＭＳ Ｐゴシック" pitchFamily="34" charset="-128"/>
              </a:rPr>
              <a:t>How do local districts spend </a:t>
            </a:r>
            <a:r>
              <a:rPr lang="en-US" sz="2000" i="1" dirty="0" err="1" smtClean="0">
                <a:ea typeface="ＭＳ Ｐゴシック" pitchFamily="34" charset="-128"/>
              </a:rPr>
              <a:t>RttT</a:t>
            </a:r>
            <a:r>
              <a:rPr lang="en-US" sz="2000" dirty="0" smtClean="0">
                <a:ea typeface="ＭＳ Ｐゴシック" pitchFamily="34" charset="-128"/>
              </a:rPr>
              <a:t> funds?</a:t>
            </a:r>
          </a:p>
          <a:p>
            <a:pPr>
              <a:buClr>
                <a:srgbClr val="595959"/>
              </a:buClr>
            </a:pPr>
            <a:r>
              <a:rPr lang="en-US" sz="2000" dirty="0" smtClean="0">
                <a:ea typeface="ＭＳ Ｐゴシック" pitchFamily="34" charset="-128"/>
              </a:rPr>
              <a:t>Are some local </a:t>
            </a:r>
            <a:r>
              <a:rPr lang="en-US" sz="2000" i="1" dirty="0" err="1" smtClean="0">
                <a:ea typeface="ＭＳ Ｐゴシック" pitchFamily="34" charset="-128"/>
              </a:rPr>
              <a:t>RttT</a:t>
            </a:r>
            <a:r>
              <a:rPr lang="en-US" sz="2000" dirty="0" smtClean="0">
                <a:ea typeface="ＭＳ Ｐゴシック" pitchFamily="34" charset="-128"/>
              </a:rPr>
              <a:t> spending patterns associated with higher student performance in schools and districts?</a:t>
            </a:r>
          </a:p>
          <a:p>
            <a:pPr>
              <a:buClr>
                <a:srgbClr val="595959"/>
              </a:buClr>
              <a:buNone/>
            </a:pPr>
            <a:r>
              <a:rPr lang="en-US" b="1" dirty="0" smtClean="0">
                <a:ea typeface="ＭＳ Ｐゴシック" pitchFamily="34" charset="-128"/>
              </a:rPr>
              <a:t>Local Efficiencies and Savings Questions</a:t>
            </a:r>
          </a:p>
          <a:p>
            <a:pPr>
              <a:buClr>
                <a:srgbClr val="595959"/>
              </a:buClr>
            </a:pPr>
            <a:r>
              <a:rPr lang="en-US" sz="2000" dirty="0" smtClean="0">
                <a:ea typeface="ＭＳ Ｐゴシック" pitchFamily="34" charset="-128"/>
              </a:rPr>
              <a:t> Do </a:t>
            </a:r>
            <a:r>
              <a:rPr lang="en-US" sz="2000" i="1" dirty="0" err="1" smtClean="0">
                <a:ea typeface="ＭＳ Ｐゴシック" pitchFamily="34" charset="-128"/>
              </a:rPr>
              <a:t>RttT</a:t>
            </a:r>
            <a:r>
              <a:rPr lang="en-US" sz="2000" dirty="0" smtClean="0">
                <a:ea typeface="ＭＳ Ｐゴシック" pitchFamily="34" charset="-128"/>
              </a:rPr>
              <a:t> funds alter costs incurred by the state and districts?</a:t>
            </a:r>
          </a:p>
          <a:p>
            <a:pPr marL="342900" marR="0" lvl="0" indent="-342900" algn="l" defTabSz="914400" rtl="0" eaLnBrk="0" fontAlgn="base" latinLnBrk="0" hangingPunct="0">
              <a:lnSpc>
                <a:spcPct val="100000"/>
              </a:lnSpc>
              <a:spcBef>
                <a:spcPts val="1200"/>
              </a:spcBef>
              <a:spcAft>
                <a:spcPct val="0"/>
              </a:spcAft>
              <a:buClr>
                <a:schemeClr val="tx1">
                  <a:lumMod val="65000"/>
                  <a:lumOff val="35000"/>
                </a:schemeClr>
              </a:buClr>
              <a:buSzTx/>
              <a:tabLst/>
              <a:defRPr/>
            </a:pPr>
            <a:endParaRPr kumimoji="0" lang="en-US" sz="2800" b="1"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endParaRPr>
          </a:p>
        </p:txBody>
      </p:sp>
      <p:sp>
        <p:nvSpPr>
          <p:cNvPr id="4" name="Slide Number Placeholder 3"/>
          <p:cNvSpPr>
            <a:spLocks noGrp="1"/>
          </p:cNvSpPr>
          <p:nvPr>
            <p:ph type="sldNum" sz="quarter" idx="11"/>
          </p:nvPr>
        </p:nvSpPr>
        <p:spPr/>
        <p:txBody>
          <a:bodyPr/>
          <a:lstStyle/>
          <a:p>
            <a:pPr>
              <a:defRPr/>
            </a:pPr>
            <a:fld id="{5DA1DD3D-1681-4FEA-BF91-EB369D59A409}" type="slidenum">
              <a:rPr lang="en-US" smtClean="0"/>
              <a:pPr>
                <a:defRPr/>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1066800" y="274638"/>
            <a:ext cx="7162800" cy="639762"/>
          </a:xfrm>
        </p:spPr>
        <p:txBody>
          <a:bodyPr/>
          <a:lstStyle/>
          <a:p>
            <a:pPr algn="ctr">
              <a:defRPr/>
            </a:pPr>
            <a:r>
              <a:rPr lang="en-US" dirty="0" smtClean="0"/>
              <a:t>6. Overall Impact</a:t>
            </a:r>
            <a:endParaRPr lang="en-US" dirty="0"/>
          </a:p>
        </p:txBody>
      </p:sp>
      <p:sp>
        <p:nvSpPr>
          <p:cNvPr id="5" name="Content Placeholder 4"/>
          <p:cNvSpPr>
            <a:spLocks noGrp="1"/>
          </p:cNvSpPr>
          <p:nvPr>
            <p:ph idx="1"/>
          </p:nvPr>
        </p:nvSpPr>
        <p:spPr/>
        <p:txBody>
          <a:bodyPr/>
          <a:lstStyle/>
          <a:p>
            <a:pPr>
              <a:buNone/>
              <a:defRPr/>
            </a:pPr>
            <a:r>
              <a:rPr lang="en-US" sz="2400" b="1" dirty="0" smtClean="0"/>
              <a:t>Purposes of this Evaluation Project</a:t>
            </a:r>
          </a:p>
          <a:p>
            <a:pPr>
              <a:defRPr/>
            </a:pPr>
            <a:r>
              <a:rPr lang="en-US" sz="2400" dirty="0" smtClean="0"/>
              <a:t>To provide estimations of the overall impact of </a:t>
            </a:r>
            <a:r>
              <a:rPr lang="en-US" sz="2400" i="1" dirty="0" err="1" smtClean="0"/>
              <a:t>RttT</a:t>
            </a:r>
            <a:r>
              <a:rPr lang="en-US" sz="2400" dirty="0" smtClean="0"/>
              <a:t>-funded initiatives</a:t>
            </a:r>
          </a:p>
          <a:p>
            <a:pPr>
              <a:defRPr/>
            </a:pPr>
            <a:r>
              <a:rPr lang="en-US" sz="2400" dirty="0" smtClean="0"/>
              <a:t>To explore under what conditions and circumstances the initiatives collectively and in various combinations appeared to be most effective, and for whom</a:t>
            </a:r>
          </a:p>
          <a:p>
            <a:pPr>
              <a:defRPr/>
            </a:pPr>
            <a:r>
              <a:rPr lang="en-US" sz="2400" dirty="0" smtClean="0"/>
              <a:t>To consider sustainability options beyond the life of the grant</a:t>
            </a:r>
          </a:p>
          <a:p>
            <a:pPr>
              <a:defRPr/>
            </a:pPr>
            <a:r>
              <a:rPr lang="en-US" sz="2400" dirty="0"/>
              <a:t>To track </a:t>
            </a:r>
            <a:r>
              <a:rPr lang="en-US" sz="2400" dirty="0" smtClean="0"/>
              <a:t>and compare the </a:t>
            </a:r>
            <a:r>
              <a:rPr lang="en-US" sz="2400" dirty="0"/>
              <a:t>metrics/goals defined in the </a:t>
            </a:r>
            <a:r>
              <a:rPr lang="en-US" sz="2400" dirty="0" smtClean="0"/>
              <a:t>proposal</a:t>
            </a:r>
            <a:endParaRPr lang="en-US" sz="2400" dirty="0"/>
          </a:p>
          <a:p>
            <a:pPr>
              <a:defRPr/>
            </a:pPr>
            <a:endParaRPr lang="en-US" dirty="0" smtClean="0"/>
          </a:p>
        </p:txBody>
      </p:sp>
      <p:sp>
        <p:nvSpPr>
          <p:cNvPr id="6" name="Slide Number Placeholder 5"/>
          <p:cNvSpPr>
            <a:spLocks noGrp="1"/>
          </p:cNvSpPr>
          <p:nvPr>
            <p:ph type="sldNum" sz="quarter" idx="11"/>
          </p:nvPr>
        </p:nvSpPr>
        <p:spPr/>
        <p:txBody>
          <a:bodyPr/>
          <a:lstStyle/>
          <a:p>
            <a:pPr>
              <a:defRPr/>
            </a:pPr>
            <a:fld id="{5DA1DD3D-1681-4FEA-BF91-EB369D59A409}" type="slidenum">
              <a:rPr lang="en-US" smtClean="0"/>
              <a:pPr>
                <a:defRPr/>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1066800" y="274638"/>
            <a:ext cx="7162800" cy="639762"/>
          </a:xfrm>
        </p:spPr>
        <p:txBody>
          <a:bodyPr/>
          <a:lstStyle/>
          <a:p>
            <a:pPr algn="ctr">
              <a:defRPr/>
            </a:pPr>
            <a:r>
              <a:rPr lang="en-US" dirty="0" smtClean="0"/>
              <a:t>6. Overall Impact</a:t>
            </a:r>
            <a:endParaRPr lang="en-US" dirty="0"/>
          </a:p>
        </p:txBody>
      </p:sp>
      <p:sp>
        <p:nvSpPr>
          <p:cNvPr id="7" name="Content Placeholder 2"/>
          <p:cNvSpPr txBox="1">
            <a:spLocks noGrp="1"/>
          </p:cNvSpPr>
          <p:nvPr>
            <p:ph idx="1"/>
          </p:nvPr>
        </p:nvSpPr>
        <p:spPr bwMode="auto">
          <a:xfrm>
            <a:off x="548640" y="1447803"/>
            <a:ext cx="8001000" cy="444499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1200"/>
              </a:spcBef>
              <a:spcAft>
                <a:spcPct val="0"/>
              </a:spcAft>
              <a:buClr>
                <a:schemeClr val="tx1">
                  <a:lumMod val="65000"/>
                  <a:lumOff val="35000"/>
                </a:schemeClr>
              </a:buClr>
              <a:buSzTx/>
              <a:buNone/>
              <a:tabLst/>
              <a:defRPr/>
            </a:pPr>
            <a:r>
              <a:rPr lang="en-US" sz="2800" b="1" dirty="0" smtClean="0">
                <a:latin typeface="Arial" pitchFamily="34" charset="0"/>
                <a:ea typeface="ＭＳ Ｐゴシック" charset="-128"/>
                <a:cs typeface="Arial" pitchFamily="34" charset="0"/>
              </a:rPr>
              <a:t>Evaluation Questions</a:t>
            </a:r>
          </a:p>
          <a:p>
            <a:pPr>
              <a:spcBef>
                <a:spcPts val="1200"/>
              </a:spcBef>
              <a:buClr>
                <a:srgbClr val="595959"/>
              </a:buClr>
            </a:pPr>
            <a:r>
              <a:rPr lang="en-US" sz="2000" dirty="0" smtClean="0">
                <a:ea typeface="ＭＳ Ｐゴシック" pitchFamily="34" charset="-128"/>
              </a:rPr>
              <a:t>Was each </a:t>
            </a:r>
            <a:r>
              <a:rPr lang="en-US" sz="2000" i="1" dirty="0" err="1" smtClean="0">
                <a:ea typeface="ＭＳ Ｐゴシック" pitchFamily="34" charset="-128"/>
              </a:rPr>
              <a:t>RttT</a:t>
            </a:r>
            <a:r>
              <a:rPr lang="en-US" sz="2000" dirty="0" smtClean="0">
                <a:ea typeface="ＭＳ Ｐゴシック" pitchFamily="34" charset="-128"/>
              </a:rPr>
              <a:t> initiative implemented as intended?</a:t>
            </a:r>
          </a:p>
          <a:p>
            <a:pPr>
              <a:spcBef>
                <a:spcPts val="1200"/>
              </a:spcBef>
              <a:buClr>
                <a:srgbClr val="595959"/>
              </a:buClr>
            </a:pPr>
            <a:r>
              <a:rPr lang="en-US" sz="2000" dirty="0" smtClean="0">
                <a:ea typeface="ＭＳ Ｐゴシック" pitchFamily="34" charset="-128"/>
              </a:rPr>
              <a:t>What are the overall impacts of </a:t>
            </a:r>
            <a:r>
              <a:rPr lang="en-US" sz="2000" i="1" dirty="0" err="1" smtClean="0">
                <a:ea typeface="ＭＳ Ｐゴシック" pitchFamily="34" charset="-128"/>
              </a:rPr>
              <a:t>RttT</a:t>
            </a:r>
            <a:r>
              <a:rPr lang="en-US" sz="2000" dirty="0" smtClean="0">
                <a:ea typeface="ＭＳ Ｐゴシック" pitchFamily="34" charset="-128"/>
              </a:rPr>
              <a:t> on increasing student performance, such as achievement, engagement, attendance, graduation?</a:t>
            </a:r>
          </a:p>
          <a:p>
            <a:pPr>
              <a:spcBef>
                <a:spcPts val="1200"/>
              </a:spcBef>
              <a:buClr>
                <a:srgbClr val="595959"/>
              </a:buClr>
            </a:pPr>
            <a:r>
              <a:rPr lang="en-US" sz="2000" dirty="0" smtClean="0">
                <a:ea typeface="ＭＳ Ｐゴシック" pitchFamily="34" charset="-128"/>
              </a:rPr>
              <a:t>Are the impacts of </a:t>
            </a:r>
            <a:r>
              <a:rPr lang="en-US" sz="2000" i="1" dirty="0" err="1" smtClean="0">
                <a:ea typeface="ＭＳ Ｐゴシック" pitchFamily="34" charset="-128"/>
              </a:rPr>
              <a:t>RttT</a:t>
            </a:r>
            <a:r>
              <a:rPr lang="en-US" sz="2000" dirty="0" smtClean="0">
                <a:ea typeface="ＭＳ Ｐゴシック" pitchFamily="34" charset="-128"/>
              </a:rPr>
              <a:t> on student performance larger in some schools/districts than others (for example, high-poverty or low-performing schools)?</a:t>
            </a:r>
          </a:p>
          <a:p>
            <a:pPr>
              <a:spcBef>
                <a:spcPts val="1200"/>
              </a:spcBef>
              <a:buClr>
                <a:srgbClr val="595959"/>
              </a:buClr>
            </a:pPr>
            <a:r>
              <a:rPr lang="en-US" sz="2000" dirty="0" smtClean="0">
                <a:ea typeface="ＭＳ Ｐゴシック" pitchFamily="34" charset="-128"/>
              </a:rPr>
              <a:t>Are some </a:t>
            </a:r>
            <a:r>
              <a:rPr lang="en-US" sz="2000" i="1" dirty="0" err="1" smtClean="0">
                <a:ea typeface="ＭＳ Ｐゴシック" pitchFamily="34" charset="-128"/>
              </a:rPr>
              <a:t>RttT</a:t>
            </a:r>
            <a:r>
              <a:rPr lang="en-US" sz="2000" dirty="0" smtClean="0">
                <a:ea typeface="ＭＳ Ｐゴシック" pitchFamily="34" charset="-128"/>
              </a:rPr>
              <a:t> initiatives more effective in increasing student performance than others?</a:t>
            </a:r>
          </a:p>
          <a:p>
            <a:pPr>
              <a:spcBef>
                <a:spcPts val="1200"/>
              </a:spcBef>
              <a:buClr>
                <a:srgbClr val="595959"/>
              </a:buClr>
            </a:pPr>
            <a:r>
              <a:rPr lang="en-US" sz="2000" dirty="0" smtClean="0">
                <a:ea typeface="ＭＳ Ｐゴシック" pitchFamily="34" charset="-128"/>
              </a:rPr>
              <a:t>How can the successful </a:t>
            </a:r>
            <a:r>
              <a:rPr lang="en-US" sz="2000" i="1" dirty="0" err="1" smtClean="0">
                <a:ea typeface="ＭＳ Ｐゴシック" pitchFamily="34" charset="-128"/>
              </a:rPr>
              <a:t>RttT</a:t>
            </a:r>
            <a:r>
              <a:rPr lang="en-US" sz="2000" dirty="0" smtClean="0">
                <a:ea typeface="ＭＳ Ｐゴシック" pitchFamily="34" charset="-128"/>
              </a:rPr>
              <a:t> initiatives be sustained after 2014?</a:t>
            </a:r>
          </a:p>
          <a:p>
            <a:pPr marL="342900" marR="0" lvl="0" indent="-342900" algn="l" defTabSz="914400" rtl="0" eaLnBrk="0" fontAlgn="base" latinLnBrk="0" hangingPunct="0">
              <a:lnSpc>
                <a:spcPct val="100000"/>
              </a:lnSpc>
              <a:spcBef>
                <a:spcPts val="1200"/>
              </a:spcBef>
              <a:spcAft>
                <a:spcPct val="0"/>
              </a:spcAft>
              <a:buClr>
                <a:schemeClr val="tx1">
                  <a:lumMod val="65000"/>
                  <a:lumOff val="35000"/>
                </a:schemeClr>
              </a:buClr>
              <a:buSzTx/>
              <a:tabLst/>
              <a:defRPr/>
            </a:pPr>
            <a:endParaRPr kumimoji="0" lang="en-US" sz="2800" b="1"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endParaRPr>
          </a:p>
        </p:txBody>
      </p:sp>
      <p:sp>
        <p:nvSpPr>
          <p:cNvPr id="5" name="Slide Number Placeholder 4"/>
          <p:cNvSpPr>
            <a:spLocks noGrp="1"/>
          </p:cNvSpPr>
          <p:nvPr>
            <p:ph type="sldNum" sz="quarter" idx="11"/>
          </p:nvPr>
        </p:nvSpPr>
        <p:spPr/>
        <p:txBody>
          <a:bodyPr/>
          <a:lstStyle/>
          <a:p>
            <a:pPr>
              <a:defRPr/>
            </a:pPr>
            <a:fld id="{5DA1DD3D-1681-4FEA-BF91-EB369D59A409}" type="slidenum">
              <a:rPr lang="en-US" smtClean="0"/>
              <a:pPr>
                <a:defRPr/>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Omnibus Teacher and Leader Survey</a:t>
            </a:r>
            <a:endParaRPr lang="en-US" sz="2800" dirty="0"/>
          </a:p>
        </p:txBody>
      </p:sp>
      <p:sp>
        <p:nvSpPr>
          <p:cNvPr id="3" name="Content Placeholder 2"/>
          <p:cNvSpPr>
            <a:spLocks noGrp="1"/>
          </p:cNvSpPr>
          <p:nvPr>
            <p:ph idx="1"/>
          </p:nvPr>
        </p:nvSpPr>
        <p:spPr/>
        <p:txBody>
          <a:bodyPr/>
          <a:lstStyle/>
          <a:p>
            <a:r>
              <a:rPr lang="en-US" dirty="0" smtClean="0"/>
              <a:t>Administered to probability sample of 358 schools across the state</a:t>
            </a:r>
            <a:endParaRPr lang="en-US" sz="2000" dirty="0" smtClean="0"/>
          </a:p>
          <a:p>
            <a:r>
              <a:rPr lang="en-US" dirty="0"/>
              <a:t>Assessing “Instructional Climate” </a:t>
            </a:r>
          </a:p>
          <a:p>
            <a:pPr lvl="1"/>
            <a:r>
              <a:rPr lang="en-US" dirty="0"/>
              <a:t>23 domains on leadership and organizational conditions affecting </a:t>
            </a:r>
            <a:r>
              <a:rPr lang="en-US" dirty="0" smtClean="0"/>
              <a:t>instruction</a:t>
            </a:r>
          </a:p>
          <a:p>
            <a:r>
              <a:rPr lang="en-US" dirty="0" smtClean="0"/>
              <a:t>Baseline Fall 2011, bi-annually over course of </a:t>
            </a:r>
            <a:r>
              <a:rPr lang="en-US" dirty="0" err="1" smtClean="0"/>
              <a:t>RttT</a:t>
            </a:r>
            <a:r>
              <a:rPr lang="en-US" dirty="0" smtClean="0"/>
              <a:t> </a:t>
            </a:r>
          </a:p>
          <a:p>
            <a:r>
              <a:rPr lang="en-US" dirty="0" smtClean="0"/>
              <a:t>Next administration Feb/Mar 2012</a:t>
            </a:r>
          </a:p>
          <a:p>
            <a:endParaRPr lang="en-US" dirty="0"/>
          </a:p>
        </p:txBody>
      </p:sp>
      <p:sp>
        <p:nvSpPr>
          <p:cNvPr id="4" name="Slide Number Placeholder 3"/>
          <p:cNvSpPr>
            <a:spLocks noGrp="1"/>
          </p:cNvSpPr>
          <p:nvPr>
            <p:ph type="sldNum" sz="quarter" idx="11"/>
          </p:nvPr>
        </p:nvSpPr>
        <p:spPr/>
        <p:txBody>
          <a:bodyPr/>
          <a:lstStyle/>
          <a:p>
            <a:pPr>
              <a:defRPr/>
            </a:pPr>
            <a:fld id="{5DA1DD3D-1681-4FEA-BF91-EB369D59A409}" type="slidenum">
              <a:rPr lang="en-US" smtClean="0"/>
              <a:pPr>
                <a:defRPr/>
              </a:pPr>
              <a:t>18</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18012641"/>
      </p:ext>
    </p:extLst>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r>
              <a:rPr lang="en-US" dirty="0" smtClean="0"/>
              <a:t>School Level Activities Report</a:t>
            </a:r>
            <a:endParaRPr lang="en-US" dirty="0"/>
          </a:p>
        </p:txBody>
      </p:sp>
      <p:sp>
        <p:nvSpPr>
          <p:cNvPr id="4" name="Slide Number Placeholder 3"/>
          <p:cNvSpPr>
            <a:spLocks noGrp="1"/>
          </p:cNvSpPr>
          <p:nvPr>
            <p:ph type="sldNum" sz="quarter" idx="11"/>
          </p:nvPr>
        </p:nvSpPr>
        <p:spPr/>
        <p:txBody>
          <a:bodyPr/>
          <a:lstStyle/>
          <a:p>
            <a:pPr>
              <a:defRPr/>
            </a:pPr>
            <a:fld id="{5DA1DD3D-1681-4FEA-BF91-EB369D59A409}" type="slidenum">
              <a:rPr lang="en-US" smtClean="0"/>
              <a:pPr>
                <a:defRPr/>
              </a:pPr>
              <a:t>19</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44207381"/>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Rectangle 9"/>
          <p:cNvSpPr/>
          <p:nvPr/>
        </p:nvSpPr>
        <p:spPr>
          <a:xfrm>
            <a:off x="549275" y="1030019"/>
            <a:ext cx="8001000" cy="130914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ＭＳ Ｐゴシック" pitchFamily="34" charset="-128"/>
            </a:endParaRPr>
          </a:p>
        </p:txBody>
      </p:sp>
      <p:sp>
        <p:nvSpPr>
          <p:cNvPr id="2" name="Title 1"/>
          <p:cNvSpPr>
            <a:spLocks noGrp="1"/>
          </p:cNvSpPr>
          <p:nvPr>
            <p:ph type="title"/>
          </p:nvPr>
        </p:nvSpPr>
        <p:spPr/>
        <p:txBody>
          <a:bodyPr/>
          <a:lstStyle/>
          <a:p>
            <a:pPr algn="ctr"/>
            <a:r>
              <a:rPr lang="en-US" dirty="0">
                <a:ea typeface="ＭＳ Ｐゴシック" pitchFamily="34" charset="-128"/>
              </a:rPr>
              <a:t>NC</a:t>
            </a:r>
            <a:r>
              <a:rPr lang="en-US" i="1" dirty="0">
                <a:ea typeface="ＭＳ Ｐゴシック" pitchFamily="34" charset="-128"/>
              </a:rPr>
              <a:t> Race to the Top </a:t>
            </a:r>
            <a:r>
              <a:rPr lang="en-US" dirty="0"/>
              <a:t>Evaluation</a:t>
            </a:r>
          </a:p>
        </p:txBody>
      </p:sp>
      <p:sp>
        <p:nvSpPr>
          <p:cNvPr id="3" name="Content Placeholder 2"/>
          <p:cNvSpPr>
            <a:spLocks noGrp="1"/>
          </p:cNvSpPr>
          <p:nvPr>
            <p:ph idx="1"/>
          </p:nvPr>
        </p:nvSpPr>
        <p:spPr>
          <a:xfrm>
            <a:off x="548640" y="926786"/>
            <a:ext cx="8001000" cy="5006181"/>
          </a:xfrm>
        </p:spPr>
        <p:txBody>
          <a:bodyPr/>
          <a:lstStyle/>
          <a:p>
            <a:pPr>
              <a:buClr>
                <a:srgbClr val="595959"/>
              </a:buClr>
              <a:buNone/>
            </a:pPr>
            <a:r>
              <a:rPr lang="en-US" sz="2000" b="1" dirty="0" smtClean="0">
                <a:ea typeface="ＭＳ Ｐゴシック" pitchFamily="34" charset="-128"/>
              </a:rPr>
              <a:t>NC </a:t>
            </a:r>
            <a:r>
              <a:rPr lang="en-US" sz="2000" b="1" i="1" dirty="0" smtClean="0">
                <a:ea typeface="ＭＳ Ｐゴシック" pitchFamily="34" charset="-128"/>
              </a:rPr>
              <a:t>Race to the Top</a:t>
            </a:r>
            <a:r>
              <a:rPr lang="en-US" sz="2000" b="1" dirty="0" smtClean="0">
                <a:ea typeface="ＭＳ Ｐゴシック" pitchFamily="34" charset="-128"/>
              </a:rPr>
              <a:t> is designed to be a “game changer</a:t>
            </a:r>
            <a:r>
              <a:rPr lang="en-US" sz="2400" b="1" dirty="0" smtClean="0">
                <a:ea typeface="ＭＳ Ｐゴシック" pitchFamily="34" charset="-128"/>
              </a:rPr>
              <a:t>”</a:t>
            </a:r>
          </a:p>
          <a:p>
            <a:pPr marL="457200" lvl="1" indent="0">
              <a:spcBef>
                <a:spcPts val="0"/>
              </a:spcBef>
              <a:spcAft>
                <a:spcPts val="300"/>
              </a:spcAft>
              <a:buClr>
                <a:srgbClr val="595959"/>
              </a:buClr>
              <a:buNone/>
            </a:pPr>
            <a:r>
              <a:rPr lang="en-US" sz="2000" dirty="0" smtClean="0">
                <a:latin typeface="Arial" pitchFamily="34" charset="0"/>
                <a:ea typeface="ＭＳ Ｐゴシック" pitchFamily="34" charset="-128"/>
                <a:cs typeface="Arial" pitchFamily="34" charset="0"/>
              </a:rPr>
              <a:t>NC </a:t>
            </a:r>
            <a:r>
              <a:rPr lang="en-US" sz="2000" i="1" dirty="0" err="1" smtClean="0">
                <a:latin typeface="Arial" pitchFamily="34" charset="0"/>
                <a:ea typeface="ＭＳ Ｐゴシック" pitchFamily="34" charset="-128"/>
                <a:cs typeface="Arial" pitchFamily="34" charset="0"/>
              </a:rPr>
              <a:t>RttT</a:t>
            </a:r>
            <a:r>
              <a:rPr lang="en-US" sz="2000" i="1" dirty="0" smtClean="0">
                <a:latin typeface="Arial" pitchFamily="34" charset="0"/>
                <a:ea typeface="ＭＳ Ｐゴシック" pitchFamily="34" charset="-128"/>
                <a:cs typeface="Arial" pitchFamily="34" charset="0"/>
              </a:rPr>
              <a:t> </a:t>
            </a:r>
            <a:r>
              <a:rPr lang="en-US" sz="2000" dirty="0" smtClean="0">
                <a:latin typeface="Arial" pitchFamily="34" charset="0"/>
                <a:ea typeface="ＭＳ Ｐゴシック" pitchFamily="34" charset="-128"/>
                <a:cs typeface="Arial" pitchFamily="34" charset="0"/>
              </a:rPr>
              <a:t>is a coordinated set of policy reforms and innovative activities that are designed collectively </a:t>
            </a:r>
            <a:r>
              <a:rPr lang="en-US" sz="2000" smtClean="0">
                <a:latin typeface="Arial" pitchFamily="34" charset="0"/>
                <a:ea typeface="ＭＳ Ｐゴシック" pitchFamily="34" charset="-128"/>
                <a:cs typeface="Arial" pitchFamily="34" charset="0"/>
              </a:rPr>
              <a:t>to dramatically improve </a:t>
            </a:r>
            <a:r>
              <a:rPr lang="en-US" sz="2000" dirty="0">
                <a:latin typeface="Arial" pitchFamily="34" charset="0"/>
                <a:ea typeface="ＭＳ Ｐゴシック" pitchFamily="34" charset="-128"/>
                <a:cs typeface="Arial" pitchFamily="34" charset="0"/>
              </a:rPr>
              <a:t>the </a:t>
            </a:r>
            <a:r>
              <a:rPr lang="en-US" sz="2000" dirty="0" smtClean="0">
                <a:latin typeface="Arial" pitchFamily="34" charset="0"/>
                <a:ea typeface="ＭＳ Ｐゴシック" pitchFamily="34" charset="-128"/>
                <a:cs typeface="Arial" pitchFamily="34" charset="0"/>
              </a:rPr>
              <a:t>performances of students, teachers, leaders, and schools</a:t>
            </a:r>
          </a:p>
          <a:p>
            <a:pPr>
              <a:spcBef>
                <a:spcPts val="600"/>
              </a:spcBef>
              <a:spcAft>
                <a:spcPts val="600"/>
              </a:spcAft>
              <a:buClr>
                <a:srgbClr val="595959"/>
              </a:buClr>
              <a:buNone/>
            </a:pPr>
            <a:r>
              <a:rPr lang="en-US" sz="2200" b="1" i="1" dirty="0" smtClean="0">
                <a:ea typeface="ＭＳ Ｐゴシック" pitchFamily="34" charset="-128"/>
              </a:rPr>
              <a:t>Evaluation</a:t>
            </a:r>
            <a:r>
              <a:rPr lang="en-US" sz="2400" b="1" dirty="0" smtClean="0">
                <a:ea typeface="ＭＳ Ｐゴシック" pitchFamily="34" charset="-128"/>
              </a:rPr>
              <a:t> </a:t>
            </a:r>
            <a:r>
              <a:rPr lang="en-US" sz="2000" b="1" dirty="0" smtClean="0">
                <a:ea typeface="ＭＳ Ｐゴシック" pitchFamily="34" charset="-128"/>
              </a:rPr>
              <a:t>contributes to NC </a:t>
            </a:r>
            <a:r>
              <a:rPr lang="en-US" sz="2000" b="1" i="1" dirty="0" smtClean="0">
                <a:ea typeface="ＭＳ Ｐゴシック" pitchFamily="34" charset="-128"/>
              </a:rPr>
              <a:t>RttT</a:t>
            </a:r>
            <a:r>
              <a:rPr lang="en-US" sz="2000" b="1" dirty="0" smtClean="0">
                <a:ea typeface="ＭＳ Ｐゴシック" pitchFamily="34" charset="-128"/>
              </a:rPr>
              <a:t> “changing the game” in two ways:</a:t>
            </a:r>
          </a:p>
          <a:p>
            <a:pPr marL="457200" lvl="1" indent="0">
              <a:spcBef>
                <a:spcPts val="0"/>
              </a:spcBef>
              <a:spcAft>
                <a:spcPts val="0"/>
              </a:spcAft>
              <a:buClr>
                <a:srgbClr val="595959"/>
              </a:buClr>
              <a:buNone/>
            </a:pPr>
            <a:r>
              <a:rPr lang="en-US" sz="2000" i="1" dirty="0" smtClean="0">
                <a:latin typeface="Arial" pitchFamily="34" charset="0"/>
                <a:ea typeface="ＭＳ Ｐゴシック" pitchFamily="34" charset="-128"/>
                <a:cs typeface="Arial" pitchFamily="34" charset="0"/>
              </a:rPr>
              <a:t>1. </a:t>
            </a:r>
            <a:r>
              <a:rPr lang="en-US" sz="2000" b="1" i="1" dirty="0" smtClean="0">
                <a:latin typeface="Arial" pitchFamily="34" charset="0"/>
                <a:ea typeface="ＭＳ Ｐゴシック" pitchFamily="34" charset="-128"/>
                <a:cs typeface="Arial" pitchFamily="34" charset="0"/>
              </a:rPr>
              <a:t>Program Evaluation</a:t>
            </a:r>
            <a:r>
              <a:rPr lang="en-US" sz="2000" dirty="0" smtClean="0">
                <a:latin typeface="Arial" pitchFamily="34" charset="0"/>
                <a:ea typeface="ＭＳ Ｐゴシック" pitchFamily="34" charset="-128"/>
                <a:cs typeface="Arial" pitchFamily="34" charset="0"/>
              </a:rPr>
              <a:t>: </a:t>
            </a:r>
          </a:p>
          <a:p>
            <a:pPr lvl="1">
              <a:spcBef>
                <a:spcPts val="0"/>
              </a:spcBef>
            </a:pPr>
            <a:r>
              <a:rPr lang="en-US" sz="2000" dirty="0" smtClean="0">
                <a:latin typeface="Arial" pitchFamily="34" charset="0"/>
                <a:cs typeface="Arial" pitchFamily="34" charset="0"/>
              </a:rPr>
              <a:t>Provide formative information on the implementation of NC </a:t>
            </a:r>
            <a:r>
              <a:rPr lang="en-US" sz="2000" i="1" dirty="0" err="1" smtClean="0">
                <a:latin typeface="Arial" pitchFamily="34" charset="0"/>
                <a:cs typeface="Arial" pitchFamily="34" charset="0"/>
              </a:rPr>
              <a:t>RttT</a:t>
            </a:r>
            <a:r>
              <a:rPr lang="en-US" sz="2000" dirty="0" smtClean="0">
                <a:latin typeface="Arial" pitchFamily="34" charset="0"/>
                <a:cs typeface="Arial" pitchFamily="34" charset="0"/>
              </a:rPr>
              <a:t> initiatives       Inform decisions </a:t>
            </a:r>
            <a:r>
              <a:rPr lang="en-US" sz="2000" dirty="0" smtClean="0">
                <a:latin typeface="Arial" pitchFamily="34" charset="0"/>
                <a:ea typeface="ＭＳ Ｐゴシック" pitchFamily="34" charset="-128"/>
                <a:cs typeface="Arial" pitchFamily="34" charset="0"/>
              </a:rPr>
              <a:t>to  improve implementation</a:t>
            </a:r>
          </a:p>
          <a:p>
            <a:pPr marL="457200" lvl="1" indent="0">
              <a:spcBef>
                <a:spcPts val="600"/>
              </a:spcBef>
              <a:spcAft>
                <a:spcPts val="0"/>
              </a:spcAft>
              <a:buClr>
                <a:srgbClr val="595959"/>
              </a:buClr>
              <a:buNone/>
            </a:pPr>
            <a:r>
              <a:rPr lang="en-US" sz="2000" i="1" dirty="0" smtClean="0">
                <a:latin typeface="Arial" pitchFamily="34" charset="0"/>
                <a:ea typeface="ＭＳ Ｐゴシック" pitchFamily="34" charset="-128"/>
                <a:cs typeface="Arial" pitchFamily="34" charset="0"/>
              </a:rPr>
              <a:t>2. </a:t>
            </a:r>
            <a:r>
              <a:rPr lang="en-US" sz="2000" b="1" i="1" dirty="0" smtClean="0">
                <a:latin typeface="Arial" pitchFamily="34" charset="0"/>
                <a:ea typeface="ＭＳ Ｐゴシック" pitchFamily="34" charset="-128"/>
                <a:cs typeface="Arial" pitchFamily="34" charset="0"/>
              </a:rPr>
              <a:t>Policy Evaluation</a:t>
            </a:r>
            <a:r>
              <a:rPr lang="en-US" sz="2000" dirty="0" smtClean="0">
                <a:latin typeface="Arial" pitchFamily="34" charset="0"/>
                <a:ea typeface="ＭＳ Ｐゴシック" pitchFamily="34" charset="-128"/>
                <a:cs typeface="Arial" pitchFamily="34" charset="0"/>
              </a:rPr>
              <a:t>: </a:t>
            </a:r>
          </a:p>
          <a:p>
            <a:pPr lvl="1">
              <a:spcBef>
                <a:spcPts val="0"/>
              </a:spcBef>
            </a:pPr>
            <a:r>
              <a:rPr lang="en-US" sz="2000" dirty="0" smtClean="0">
                <a:latin typeface="Arial" pitchFamily="34" charset="0"/>
                <a:cs typeface="Arial" pitchFamily="34" charset="0"/>
              </a:rPr>
              <a:t>Assess – from the perspective of students, teachers, leaders, and schools – the improvements that have occurred as a result of NC </a:t>
            </a:r>
            <a:r>
              <a:rPr lang="en-US" sz="2000" i="1" dirty="0" err="1" smtClean="0">
                <a:latin typeface="Arial" pitchFamily="34" charset="0"/>
                <a:cs typeface="Arial" pitchFamily="34" charset="0"/>
              </a:rPr>
              <a:t>RttT</a:t>
            </a:r>
            <a:r>
              <a:rPr lang="en-US" sz="2000" dirty="0" smtClean="0">
                <a:latin typeface="Arial" pitchFamily="34" charset="0"/>
                <a:cs typeface="Arial" pitchFamily="34" charset="0"/>
              </a:rPr>
              <a:t> initiatives collectively and, to the extent possible, the contributions of specific individual initiatives        Inform </a:t>
            </a:r>
            <a:r>
              <a:rPr lang="en-US" sz="2000" dirty="0" smtClean="0">
                <a:latin typeface="Arial" pitchFamily="34" charset="0"/>
                <a:ea typeface="ＭＳ Ｐゴシック" pitchFamily="34" charset="-128"/>
                <a:cs typeface="Arial" pitchFamily="34" charset="0"/>
              </a:rPr>
              <a:t>decisions about sustainability and impacts</a:t>
            </a:r>
          </a:p>
          <a:p>
            <a:endParaRPr lang="en-US" dirty="0"/>
          </a:p>
        </p:txBody>
      </p:sp>
      <p:sp>
        <p:nvSpPr>
          <p:cNvPr id="4" name="Slide Number Placeholder 3"/>
          <p:cNvSpPr>
            <a:spLocks noGrp="1"/>
          </p:cNvSpPr>
          <p:nvPr>
            <p:ph type="sldNum" sz="quarter" idx="11"/>
          </p:nvPr>
        </p:nvSpPr>
        <p:spPr/>
        <p:txBody>
          <a:bodyPr/>
          <a:lstStyle/>
          <a:p>
            <a:pPr>
              <a:defRPr/>
            </a:pPr>
            <a:fld id="{5DA1DD3D-1681-4FEA-BF91-EB369D59A409}" type="slidenum">
              <a:rPr lang="en-US" smtClean="0"/>
              <a:pPr>
                <a:defRPr/>
              </a:pPr>
              <a:t>2</a:t>
            </a:fld>
            <a:endParaRPr lang="en-US" dirty="0"/>
          </a:p>
        </p:txBody>
      </p:sp>
      <p:sp>
        <p:nvSpPr>
          <p:cNvPr id="7" name="Right Arrow 6"/>
          <p:cNvSpPr/>
          <p:nvPr/>
        </p:nvSpPr>
        <p:spPr>
          <a:xfrm>
            <a:off x="3081174" y="3833350"/>
            <a:ext cx="250166" cy="948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6829892" y="5431375"/>
            <a:ext cx="250166" cy="948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83994810"/>
      </p:ext>
    </p:extLst>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Questions?</a:t>
            </a:r>
            <a:endParaRPr lang="en-US" dirty="0"/>
          </a:p>
        </p:txBody>
      </p:sp>
      <p:sp>
        <p:nvSpPr>
          <p:cNvPr id="3" name="Content Placeholder 2"/>
          <p:cNvSpPr>
            <a:spLocks noGrp="1"/>
          </p:cNvSpPr>
          <p:nvPr>
            <p:ph idx="1"/>
          </p:nvPr>
        </p:nvSpPr>
        <p:spPr/>
        <p:txBody>
          <a:bodyPr/>
          <a:lstStyle/>
          <a:p>
            <a:pPr algn="ctr"/>
            <a:endParaRPr lang="en-US" dirty="0" smtClean="0">
              <a:hlinkClick r:id="rId2"/>
            </a:endParaRPr>
          </a:p>
          <a:p>
            <a:pPr algn="ctr"/>
            <a:endParaRPr lang="en-US" dirty="0">
              <a:hlinkClick r:id="rId2"/>
            </a:endParaRPr>
          </a:p>
          <a:p>
            <a:pPr marL="0" indent="0" algn="ctr">
              <a:buNone/>
            </a:pPr>
            <a:r>
              <a:rPr lang="en-US" dirty="0" smtClean="0">
                <a:hlinkClick r:id="rId2"/>
              </a:rPr>
              <a:t>jtmarks@email.unc.edu</a:t>
            </a:r>
            <a:endParaRPr lang="en-US" dirty="0" smtClean="0"/>
          </a:p>
          <a:p>
            <a:pPr marL="0" indent="0" algn="ctr">
              <a:buNone/>
            </a:pPr>
            <a:r>
              <a:rPr lang="en-US" dirty="0" smtClean="0"/>
              <a:t>(919) 599-1909</a:t>
            </a:r>
          </a:p>
          <a:p>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5DA1DD3D-1681-4FEA-BF91-EB369D59A409}" type="slidenum">
              <a:rPr lang="en-US" smtClean="0"/>
              <a:pPr>
                <a:defRPr/>
              </a:pPr>
              <a:t>20</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90849742"/>
      </p:ext>
    </p:extLst>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a:xfrm>
            <a:off x="549275" y="1763696"/>
            <a:ext cx="8001000" cy="108582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ＭＳ Ｐゴシック" pitchFamily="34" charset="-128"/>
            </a:endParaRPr>
          </a:p>
        </p:txBody>
      </p:sp>
      <p:sp>
        <p:nvSpPr>
          <p:cNvPr id="6" name="Rectangle 5"/>
          <p:cNvSpPr/>
          <p:nvPr/>
        </p:nvSpPr>
        <p:spPr>
          <a:xfrm>
            <a:off x="563446" y="5052832"/>
            <a:ext cx="8001000" cy="8482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ＭＳ Ｐゴシック" pitchFamily="34" charset="-128"/>
            </a:endParaRPr>
          </a:p>
        </p:txBody>
      </p:sp>
      <p:sp>
        <p:nvSpPr>
          <p:cNvPr id="2" name="Title 1"/>
          <p:cNvSpPr>
            <a:spLocks noGrp="1"/>
          </p:cNvSpPr>
          <p:nvPr>
            <p:ph type="title"/>
          </p:nvPr>
        </p:nvSpPr>
        <p:spPr/>
        <p:txBody>
          <a:bodyPr/>
          <a:lstStyle/>
          <a:p>
            <a:pPr algn="ctr"/>
            <a:r>
              <a:rPr lang="en-US" dirty="0" smtClean="0">
                <a:ea typeface="ＭＳ Ｐゴシック" pitchFamily="34" charset="-128"/>
              </a:rPr>
              <a:t>NC</a:t>
            </a:r>
            <a:r>
              <a:rPr lang="en-US" i="1" dirty="0" smtClean="0">
                <a:ea typeface="ＭＳ Ｐゴシック" pitchFamily="34" charset="-128"/>
              </a:rPr>
              <a:t> RttT </a:t>
            </a:r>
            <a:r>
              <a:rPr lang="en-US" dirty="0" smtClean="0"/>
              <a:t>Evaluation: Team</a:t>
            </a:r>
            <a:endParaRPr lang="en-US" dirty="0"/>
          </a:p>
        </p:txBody>
      </p:sp>
      <p:sp>
        <p:nvSpPr>
          <p:cNvPr id="3" name="Content Placeholder 2"/>
          <p:cNvSpPr>
            <a:spLocks noGrp="1"/>
          </p:cNvSpPr>
          <p:nvPr>
            <p:ph idx="1"/>
          </p:nvPr>
        </p:nvSpPr>
        <p:spPr>
          <a:xfrm>
            <a:off x="548640" y="1052623"/>
            <a:ext cx="8001000" cy="4827182"/>
          </a:xfrm>
        </p:spPr>
        <p:txBody>
          <a:bodyPr>
            <a:noAutofit/>
          </a:bodyPr>
          <a:lstStyle/>
          <a:p>
            <a:pPr>
              <a:spcBef>
                <a:spcPts val="0"/>
              </a:spcBef>
              <a:spcAft>
                <a:spcPts val="300"/>
              </a:spcAft>
              <a:buNone/>
            </a:pPr>
            <a:r>
              <a:rPr lang="en-US" sz="1600" b="1" dirty="0" smtClean="0"/>
              <a:t>CERE-NC</a:t>
            </a:r>
            <a:r>
              <a:rPr lang="en-US" sz="1600" dirty="0" smtClean="0"/>
              <a:t>:</a:t>
            </a:r>
          </a:p>
          <a:p>
            <a:pPr lvl="1">
              <a:spcBef>
                <a:spcPts val="0"/>
              </a:spcBef>
              <a:spcAft>
                <a:spcPts val="1200"/>
              </a:spcAft>
              <a:buNone/>
            </a:pPr>
            <a:r>
              <a:rPr lang="en-US" sz="1600" dirty="0" smtClean="0">
                <a:latin typeface="Arial" pitchFamily="34" charset="0"/>
                <a:cs typeface="Arial" pitchFamily="34" charset="0"/>
              </a:rPr>
              <a:t>SERVE Center, Carolina Institute for Public Policy, and Friday Institute</a:t>
            </a:r>
          </a:p>
          <a:p>
            <a:pPr>
              <a:spcBef>
                <a:spcPts val="0"/>
              </a:spcBef>
              <a:spcAft>
                <a:spcPts val="1200"/>
              </a:spcAft>
              <a:buNone/>
            </a:pPr>
            <a:r>
              <a:rPr lang="en-US" sz="1600" b="1" i="1" dirty="0" smtClean="0"/>
              <a:t>Steering Committee</a:t>
            </a:r>
            <a:r>
              <a:rPr lang="en-US" sz="1600" dirty="0" smtClean="0"/>
              <a:t>: Gary Henry, Ludy van Broekhuizen, &amp; Glenn </a:t>
            </a:r>
            <a:r>
              <a:rPr lang="en-US" sz="1600" dirty="0" err="1" smtClean="0"/>
              <a:t>Kleiman</a:t>
            </a:r>
            <a:endParaRPr lang="en-US" sz="1600" dirty="0" smtClean="0"/>
          </a:p>
          <a:p>
            <a:pPr>
              <a:spcBef>
                <a:spcPts val="0"/>
              </a:spcBef>
              <a:spcAft>
                <a:spcPts val="1200"/>
              </a:spcAft>
              <a:buNone/>
            </a:pPr>
            <a:r>
              <a:rPr lang="en-US" sz="1600" b="1" i="1" dirty="0" smtClean="0"/>
              <a:t>Principal Investigator</a:t>
            </a:r>
            <a:r>
              <a:rPr lang="en-US" sz="1600" dirty="0" smtClean="0"/>
              <a:t>: Gary Henry</a:t>
            </a:r>
          </a:p>
          <a:p>
            <a:pPr>
              <a:spcBef>
                <a:spcPts val="0"/>
              </a:spcBef>
              <a:spcAft>
                <a:spcPts val="1200"/>
              </a:spcAft>
              <a:buNone/>
            </a:pPr>
            <a:r>
              <a:rPr lang="en-US" sz="1600" b="1" i="1" dirty="0" smtClean="0"/>
              <a:t>Management Committee</a:t>
            </a:r>
            <a:r>
              <a:rPr lang="en-US" sz="1600" dirty="0" smtClean="0"/>
              <a:t>: Trip Stallings, Laura Simpson, and Julie Marks</a:t>
            </a:r>
          </a:p>
          <a:p>
            <a:pPr>
              <a:spcBef>
                <a:spcPts val="0"/>
              </a:spcBef>
              <a:spcAft>
                <a:spcPts val="300"/>
              </a:spcAft>
              <a:buNone/>
            </a:pPr>
            <a:r>
              <a:rPr lang="en-US" sz="1600" b="1" i="1" dirty="0" smtClean="0"/>
              <a:t>Team Leaders</a:t>
            </a:r>
            <a:r>
              <a:rPr lang="en-US" sz="1600" dirty="0" smtClean="0"/>
              <a:t>: </a:t>
            </a:r>
          </a:p>
          <a:p>
            <a:pPr lvl="1">
              <a:spcBef>
                <a:spcPts val="0"/>
              </a:spcBef>
              <a:spcAft>
                <a:spcPts val="300"/>
              </a:spcAft>
              <a:buNone/>
            </a:pPr>
            <a:r>
              <a:rPr lang="en-US" sz="1600" i="1" dirty="0" smtClean="0">
                <a:latin typeface="Arial" pitchFamily="34" charset="0"/>
                <a:cs typeface="Arial" pitchFamily="34" charset="0"/>
              </a:rPr>
              <a:t>Teacher and Leader Effectiveness </a:t>
            </a:r>
            <a:r>
              <a:rPr lang="en-US" sz="1600" dirty="0" smtClean="0">
                <a:latin typeface="Arial" pitchFamily="34" charset="0"/>
                <a:cs typeface="Arial" pitchFamily="34" charset="0"/>
              </a:rPr>
              <a:t>- Laura Simpson; </a:t>
            </a:r>
          </a:p>
          <a:p>
            <a:pPr lvl="1">
              <a:spcBef>
                <a:spcPts val="0"/>
              </a:spcBef>
              <a:spcAft>
                <a:spcPts val="300"/>
              </a:spcAft>
              <a:buNone/>
            </a:pPr>
            <a:r>
              <a:rPr lang="en-US" sz="1600" i="1" dirty="0" smtClean="0">
                <a:latin typeface="Arial" pitchFamily="34" charset="0"/>
                <a:cs typeface="Arial" pitchFamily="34" charset="0"/>
              </a:rPr>
              <a:t>Equitable Supply and Distribution of Teachers and Leaders </a:t>
            </a:r>
            <a:r>
              <a:rPr lang="en-US" sz="1600" dirty="0" smtClean="0">
                <a:latin typeface="Arial" pitchFamily="34" charset="0"/>
                <a:cs typeface="Arial" pitchFamily="34" charset="0"/>
              </a:rPr>
              <a:t>- Trip Stallings; </a:t>
            </a:r>
          </a:p>
          <a:p>
            <a:pPr lvl="1">
              <a:spcBef>
                <a:spcPts val="0"/>
              </a:spcBef>
              <a:spcAft>
                <a:spcPts val="300"/>
              </a:spcAft>
              <a:buNone/>
            </a:pPr>
            <a:r>
              <a:rPr lang="en-US" sz="1600" i="1" dirty="0" smtClean="0">
                <a:latin typeface="Arial" pitchFamily="34" charset="0"/>
                <a:cs typeface="Arial" pitchFamily="34" charset="0"/>
              </a:rPr>
              <a:t>Professional Development</a:t>
            </a:r>
            <a:r>
              <a:rPr lang="en-US" sz="1600" dirty="0" smtClean="0">
                <a:latin typeface="Arial" pitchFamily="34" charset="0"/>
                <a:cs typeface="Arial" pitchFamily="34" charset="0"/>
              </a:rPr>
              <a:t> - </a:t>
            </a:r>
            <a:r>
              <a:rPr lang="en-US" sz="1600" dirty="0" err="1" smtClean="0">
                <a:latin typeface="Arial" pitchFamily="34" charset="0"/>
                <a:cs typeface="Arial" pitchFamily="34" charset="0"/>
              </a:rPr>
              <a:t>Jeni</a:t>
            </a:r>
            <a:r>
              <a:rPr lang="en-US" sz="1600" dirty="0" smtClean="0">
                <a:latin typeface="Arial" pitchFamily="34" charset="0"/>
                <a:cs typeface="Arial" pitchFamily="34" charset="0"/>
              </a:rPr>
              <a:t> Corn and Karla Lewis; </a:t>
            </a:r>
          </a:p>
          <a:p>
            <a:pPr lvl="1">
              <a:spcBef>
                <a:spcPts val="0"/>
              </a:spcBef>
              <a:spcAft>
                <a:spcPts val="300"/>
              </a:spcAft>
              <a:buNone/>
            </a:pPr>
            <a:r>
              <a:rPr lang="en-US" sz="1600" i="1" dirty="0" smtClean="0">
                <a:latin typeface="Arial" pitchFamily="34" charset="0"/>
                <a:cs typeface="Arial" pitchFamily="34" charset="0"/>
              </a:rPr>
              <a:t>Turnaround of LEAs and Schools </a:t>
            </a:r>
            <a:r>
              <a:rPr lang="en-US" sz="1600" dirty="0" smtClean="0">
                <a:latin typeface="Arial" pitchFamily="34" charset="0"/>
                <a:cs typeface="Arial" pitchFamily="34" charset="0"/>
              </a:rPr>
              <a:t>- Charles Thompson; </a:t>
            </a:r>
          </a:p>
          <a:p>
            <a:pPr lvl="1">
              <a:spcBef>
                <a:spcPts val="0"/>
              </a:spcBef>
              <a:spcAft>
                <a:spcPts val="300"/>
              </a:spcAft>
              <a:buNone/>
            </a:pPr>
            <a:r>
              <a:rPr lang="en-US" sz="1600" i="1" dirty="0" smtClean="0">
                <a:latin typeface="Arial" pitchFamily="34" charset="0"/>
                <a:cs typeface="Arial" pitchFamily="34" charset="0"/>
              </a:rPr>
              <a:t>Local-Level Implementation and Spending </a:t>
            </a:r>
            <a:r>
              <a:rPr lang="en-US" sz="1600" dirty="0" smtClean="0">
                <a:latin typeface="Arial" pitchFamily="34" charset="0"/>
                <a:cs typeface="Arial" pitchFamily="34" charset="0"/>
              </a:rPr>
              <a:t>- Eric Houck; </a:t>
            </a:r>
          </a:p>
          <a:p>
            <a:pPr lvl="1">
              <a:spcBef>
                <a:spcPts val="0"/>
              </a:spcBef>
              <a:spcAft>
                <a:spcPts val="1200"/>
              </a:spcAft>
              <a:buNone/>
            </a:pPr>
            <a:r>
              <a:rPr lang="en-US" sz="1600" i="1" dirty="0" smtClean="0">
                <a:latin typeface="Arial" pitchFamily="34" charset="0"/>
                <a:cs typeface="Arial" pitchFamily="34" charset="0"/>
              </a:rPr>
              <a:t>Overall Impact </a:t>
            </a:r>
            <a:r>
              <a:rPr lang="en-US" sz="1600" dirty="0" smtClean="0">
                <a:latin typeface="Arial" pitchFamily="34" charset="0"/>
                <a:cs typeface="Arial" pitchFamily="34" charset="0"/>
              </a:rPr>
              <a:t>- Gary Henry and Julie Marks</a:t>
            </a:r>
          </a:p>
          <a:p>
            <a:pPr>
              <a:spcBef>
                <a:spcPts val="0"/>
              </a:spcBef>
              <a:spcAft>
                <a:spcPts val="300"/>
              </a:spcAft>
              <a:buNone/>
            </a:pPr>
            <a:r>
              <a:rPr lang="en-US" sz="1600" b="1" i="1" dirty="0" smtClean="0"/>
              <a:t>Other Leadership Roles</a:t>
            </a:r>
            <a:r>
              <a:rPr lang="en-US" sz="1600" dirty="0" smtClean="0"/>
              <a:t>:</a:t>
            </a:r>
          </a:p>
          <a:p>
            <a:pPr lvl="1">
              <a:spcBef>
                <a:spcPts val="0"/>
              </a:spcBef>
              <a:spcAft>
                <a:spcPts val="300"/>
              </a:spcAft>
              <a:buNone/>
            </a:pPr>
            <a:r>
              <a:rPr lang="en-US" sz="1600" i="1" dirty="0" smtClean="0">
                <a:latin typeface="Arial" pitchFamily="34" charset="0"/>
                <a:cs typeface="Arial" pitchFamily="34" charset="0"/>
              </a:rPr>
              <a:t>LEA Coordinator </a:t>
            </a:r>
            <a:r>
              <a:rPr lang="en-US" sz="1600" dirty="0" smtClean="0">
                <a:latin typeface="Arial" pitchFamily="34" charset="0"/>
                <a:cs typeface="Arial" pitchFamily="34" charset="0"/>
              </a:rPr>
              <a:t>- </a:t>
            </a:r>
            <a:r>
              <a:rPr lang="en-US" sz="1600" dirty="0" err="1" smtClean="0">
                <a:latin typeface="Arial" pitchFamily="34" charset="0"/>
                <a:cs typeface="Arial" pitchFamily="34" charset="0"/>
              </a:rPr>
              <a:t>Alexa</a:t>
            </a:r>
            <a:r>
              <a:rPr lang="en-US" sz="1600" dirty="0" smtClean="0">
                <a:latin typeface="Arial" pitchFamily="34" charset="0"/>
                <a:cs typeface="Arial" pitchFamily="34" charset="0"/>
              </a:rPr>
              <a:t> Edwards (</a:t>
            </a:r>
            <a:r>
              <a:rPr lang="en-US" sz="1600" dirty="0" smtClean="0">
                <a:latin typeface="Arial" pitchFamily="34" charset="0"/>
                <a:cs typeface="Arial" pitchFamily="34" charset="0"/>
                <a:hlinkClick r:id="rId2"/>
              </a:rPr>
              <a:t>aedwards@serve.org</a:t>
            </a:r>
            <a:r>
              <a:rPr lang="en-US" sz="1600" dirty="0" smtClean="0">
                <a:latin typeface="Arial" pitchFamily="34" charset="0"/>
                <a:cs typeface="Arial" pitchFamily="34" charset="0"/>
              </a:rPr>
              <a:t>; 336 315-7436);</a:t>
            </a:r>
          </a:p>
          <a:p>
            <a:pPr lvl="1">
              <a:spcBef>
                <a:spcPts val="0"/>
              </a:spcBef>
              <a:spcAft>
                <a:spcPts val="600"/>
              </a:spcAft>
              <a:buNone/>
            </a:pPr>
            <a:r>
              <a:rPr lang="en-US" sz="1600" i="1" dirty="0" smtClean="0">
                <a:latin typeface="Arial" pitchFamily="34" charset="0"/>
                <a:cs typeface="Arial" pitchFamily="34" charset="0"/>
              </a:rPr>
              <a:t>State Liaison </a:t>
            </a:r>
            <a:r>
              <a:rPr lang="en-US" sz="1600" dirty="0" smtClean="0">
                <a:latin typeface="Arial" pitchFamily="34" charset="0"/>
                <a:cs typeface="Arial" pitchFamily="34" charset="0"/>
              </a:rPr>
              <a:t>- Trip Stallings (</a:t>
            </a:r>
            <a:r>
              <a:rPr lang="en-US" sz="1600" dirty="0" smtClean="0">
                <a:latin typeface="Arial" pitchFamily="34" charset="0"/>
                <a:cs typeface="Arial" pitchFamily="34" charset="0"/>
                <a:hlinkClick r:id="rId3"/>
              </a:rPr>
              <a:t>dtstalli@ncsu.edu</a:t>
            </a:r>
            <a:r>
              <a:rPr lang="en-US" sz="1600" dirty="0" smtClean="0">
                <a:latin typeface="Arial" pitchFamily="34" charset="0"/>
                <a:cs typeface="Arial" pitchFamily="34" charset="0"/>
              </a:rPr>
              <a:t>; 919 513-8576)</a:t>
            </a:r>
            <a:endParaRPr lang="en-US" sz="1600" dirty="0">
              <a:latin typeface="Arial" pitchFamily="34" charset="0"/>
              <a:cs typeface="Arial" pitchFamily="34" charset="0"/>
            </a:endParaRPr>
          </a:p>
        </p:txBody>
      </p:sp>
      <p:sp>
        <p:nvSpPr>
          <p:cNvPr id="4" name="Slide Number Placeholder 3"/>
          <p:cNvSpPr>
            <a:spLocks noGrp="1"/>
          </p:cNvSpPr>
          <p:nvPr>
            <p:ph type="sldNum" sz="quarter" idx="11"/>
          </p:nvPr>
        </p:nvSpPr>
        <p:spPr/>
        <p:txBody>
          <a:bodyPr/>
          <a:lstStyle/>
          <a:p>
            <a:pPr>
              <a:defRPr/>
            </a:pPr>
            <a:fld id="{5DA1DD3D-1681-4FEA-BF91-EB369D59A409}" type="slidenum">
              <a:rPr lang="en-US" smtClean="0"/>
              <a:pPr>
                <a:defRPr/>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ectangle 7"/>
          <p:cNvSpPr/>
          <p:nvPr/>
        </p:nvSpPr>
        <p:spPr>
          <a:xfrm>
            <a:off x="549275" y="4826000"/>
            <a:ext cx="8001000" cy="5492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ＭＳ Ｐゴシック" pitchFamily="34" charset="-128"/>
            </a:endParaRPr>
          </a:p>
        </p:txBody>
      </p:sp>
      <p:sp>
        <p:nvSpPr>
          <p:cNvPr id="5" name="Rectangle 4"/>
          <p:cNvSpPr/>
          <p:nvPr/>
        </p:nvSpPr>
        <p:spPr>
          <a:xfrm>
            <a:off x="549275" y="3124200"/>
            <a:ext cx="8001000" cy="101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ＭＳ Ｐゴシック" pitchFamily="34" charset="-128"/>
            </a:endParaRPr>
          </a:p>
        </p:txBody>
      </p:sp>
      <p:sp>
        <p:nvSpPr>
          <p:cNvPr id="4" name="Rectangle 3"/>
          <p:cNvSpPr/>
          <p:nvPr/>
        </p:nvSpPr>
        <p:spPr>
          <a:xfrm>
            <a:off x="549275" y="1473200"/>
            <a:ext cx="8001000" cy="863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ＭＳ Ｐゴシック" pitchFamily="34" charset="-128"/>
            </a:endParaRPr>
          </a:p>
        </p:txBody>
      </p:sp>
      <p:sp>
        <p:nvSpPr>
          <p:cNvPr id="2" name="Title 1"/>
          <p:cNvSpPr>
            <a:spLocks noGrp="1"/>
          </p:cNvSpPr>
          <p:nvPr>
            <p:ph type="title"/>
          </p:nvPr>
        </p:nvSpPr>
        <p:spPr/>
        <p:txBody>
          <a:bodyPr/>
          <a:lstStyle/>
          <a:p>
            <a:pPr algn="ctr">
              <a:defRPr/>
            </a:pPr>
            <a:r>
              <a:rPr lang="en-US" dirty="0" smtClean="0"/>
              <a:t>Evaluation Overview</a:t>
            </a:r>
            <a:endParaRPr lang="en-US" dirty="0"/>
          </a:p>
        </p:txBody>
      </p:sp>
      <p:sp>
        <p:nvSpPr>
          <p:cNvPr id="9222" name="Content Placeholder 2"/>
          <p:cNvSpPr>
            <a:spLocks noGrp="1"/>
          </p:cNvSpPr>
          <p:nvPr>
            <p:ph idx="1"/>
          </p:nvPr>
        </p:nvSpPr>
        <p:spPr>
          <a:xfrm>
            <a:off x="549275" y="1104900"/>
            <a:ext cx="8001000" cy="3962400"/>
          </a:xfrm>
        </p:spPr>
        <p:txBody>
          <a:bodyPr/>
          <a:lstStyle/>
          <a:p>
            <a:pPr>
              <a:lnSpc>
                <a:spcPct val="80000"/>
              </a:lnSpc>
              <a:buClr>
                <a:srgbClr val="595959"/>
              </a:buClr>
              <a:buFont typeface="Arial" pitchFamily="34" charset="0"/>
              <a:buNone/>
            </a:pPr>
            <a:r>
              <a:rPr lang="en-US" sz="2000" b="1" dirty="0" smtClean="0">
                <a:ea typeface="ＭＳ Ｐゴシック" pitchFamily="34" charset="-128"/>
              </a:rPr>
              <a:t>NC </a:t>
            </a:r>
            <a:r>
              <a:rPr lang="en-US" sz="2000" b="1" i="1" dirty="0" smtClean="0">
                <a:ea typeface="ＭＳ Ｐゴシック" pitchFamily="34" charset="-128"/>
              </a:rPr>
              <a:t>Race to the Top </a:t>
            </a:r>
            <a:r>
              <a:rPr lang="en-US" sz="2000" b="1" dirty="0" smtClean="0">
                <a:ea typeface="ＭＳ Ｐゴシック" pitchFamily="34" charset="-128"/>
              </a:rPr>
              <a:t>Initiatives: Evaluation Organization</a:t>
            </a:r>
          </a:p>
          <a:p>
            <a:pPr>
              <a:lnSpc>
                <a:spcPct val="80000"/>
              </a:lnSpc>
              <a:spcBef>
                <a:spcPts val="1200"/>
              </a:spcBef>
              <a:buClr>
                <a:srgbClr val="595959"/>
              </a:buClr>
              <a:buFont typeface="Calibri" pitchFamily="34" charset="0"/>
              <a:buAutoNum type="arabicPeriod"/>
            </a:pPr>
            <a:r>
              <a:rPr lang="en-US" sz="2000" dirty="0" smtClean="0">
                <a:ea typeface="ＭＳ Ｐゴシック" pitchFamily="34" charset="-128"/>
              </a:rPr>
              <a:t>Teacher and leader effectiveness</a:t>
            </a:r>
          </a:p>
          <a:p>
            <a:pPr lvl="1">
              <a:lnSpc>
                <a:spcPct val="80000"/>
              </a:lnSpc>
              <a:spcBef>
                <a:spcPct val="0"/>
              </a:spcBef>
              <a:buClr>
                <a:srgbClr val="595959"/>
              </a:buClr>
              <a:buFont typeface="Wingdings" pitchFamily="2" charset="2"/>
              <a:buNone/>
            </a:pPr>
            <a:r>
              <a:rPr lang="en-US" sz="2000" dirty="0" smtClean="0">
                <a:latin typeface="Arial" pitchFamily="34" charset="0"/>
                <a:ea typeface="ＭＳ Ｐゴシック" pitchFamily="34" charset="-128"/>
                <a:cs typeface="Arial" pitchFamily="34" charset="0"/>
              </a:rPr>
              <a:t> </a:t>
            </a:r>
            <a:r>
              <a:rPr lang="en-US" sz="1800" dirty="0" smtClean="0">
                <a:latin typeface="Arial" pitchFamily="34" charset="0"/>
                <a:ea typeface="ＭＳ Ｐゴシック" pitchFamily="34" charset="-128"/>
                <a:cs typeface="Arial" pitchFamily="34" charset="0"/>
              </a:rPr>
              <a:t>Integration of value-added student achievement measures into educator evaluation system</a:t>
            </a:r>
          </a:p>
          <a:p>
            <a:pPr>
              <a:lnSpc>
                <a:spcPct val="80000"/>
              </a:lnSpc>
              <a:spcBef>
                <a:spcPts val="1200"/>
              </a:spcBef>
              <a:buClr>
                <a:srgbClr val="595959"/>
              </a:buClr>
              <a:buFont typeface="Calibri" pitchFamily="34" charset="0"/>
              <a:buAutoNum type="arabicPeriod"/>
            </a:pPr>
            <a:r>
              <a:rPr lang="en-US" sz="2000" dirty="0" smtClean="0">
                <a:ea typeface="ＭＳ Ｐゴシック" pitchFamily="34" charset="-128"/>
              </a:rPr>
              <a:t>Equitable supply and distribution of teachers and leaders</a:t>
            </a:r>
          </a:p>
          <a:p>
            <a:pPr lvl="1">
              <a:lnSpc>
                <a:spcPct val="80000"/>
              </a:lnSpc>
              <a:spcBef>
                <a:spcPct val="0"/>
              </a:spcBef>
              <a:buClr>
                <a:srgbClr val="595959"/>
              </a:buClr>
              <a:buNone/>
            </a:pPr>
            <a:r>
              <a:rPr lang="en-US" sz="1800" dirty="0" smtClean="0">
                <a:latin typeface="Arial" pitchFamily="34" charset="0"/>
                <a:ea typeface="ＭＳ Ｐゴシック" pitchFamily="34" charset="-128"/>
                <a:cs typeface="Arial" pitchFamily="34" charset="0"/>
              </a:rPr>
              <a:t>Teach for America, NC Teacher Corps, Regional Leadership Academies, Teacher Induction Program, Virtual Public School, Incentives</a:t>
            </a:r>
          </a:p>
          <a:p>
            <a:pPr>
              <a:lnSpc>
                <a:spcPct val="80000"/>
              </a:lnSpc>
              <a:spcBef>
                <a:spcPts val="1200"/>
              </a:spcBef>
              <a:buClr>
                <a:srgbClr val="595959"/>
              </a:buClr>
              <a:buFont typeface="Calibri" pitchFamily="34" charset="0"/>
              <a:buAutoNum type="arabicPeriod"/>
            </a:pPr>
            <a:r>
              <a:rPr lang="en-US" sz="2000" dirty="0" smtClean="0">
                <a:ea typeface="ＭＳ Ｐゴシック" pitchFamily="34" charset="-128"/>
              </a:rPr>
              <a:t>Professional development</a:t>
            </a:r>
          </a:p>
          <a:p>
            <a:pPr lvl="1">
              <a:lnSpc>
                <a:spcPct val="80000"/>
              </a:lnSpc>
              <a:spcBef>
                <a:spcPct val="0"/>
              </a:spcBef>
              <a:buClr>
                <a:srgbClr val="595959"/>
              </a:buClr>
              <a:buNone/>
            </a:pPr>
            <a:r>
              <a:rPr lang="en-US" sz="1800" dirty="0" smtClean="0">
                <a:latin typeface="Arial" pitchFamily="34" charset="0"/>
                <a:ea typeface="ＭＳ Ｐゴシック" pitchFamily="34" charset="-128"/>
                <a:cs typeface="Arial" pitchFamily="34" charset="0"/>
              </a:rPr>
              <a:t>All professional development activities in support of </a:t>
            </a:r>
            <a:r>
              <a:rPr lang="en-US" sz="1800" i="1" dirty="0" err="1" smtClean="0">
                <a:latin typeface="Arial" pitchFamily="34" charset="0"/>
                <a:ea typeface="ＭＳ Ｐゴシック" pitchFamily="34" charset="-128"/>
                <a:cs typeface="Arial" pitchFamily="34" charset="0"/>
              </a:rPr>
              <a:t>RttT</a:t>
            </a:r>
            <a:r>
              <a:rPr lang="en-US" sz="1800" dirty="0" smtClean="0">
                <a:latin typeface="Arial" pitchFamily="34" charset="0"/>
                <a:ea typeface="ＭＳ Ｐゴシック" pitchFamily="34" charset="-128"/>
                <a:cs typeface="Arial" pitchFamily="34" charset="0"/>
              </a:rPr>
              <a:t> initiatives, including: </a:t>
            </a:r>
            <a:r>
              <a:rPr lang="en-US" sz="1800" dirty="0">
                <a:latin typeface="Arial" pitchFamily="34" charset="0"/>
                <a:ea typeface="ＭＳ Ｐゴシック" pitchFamily="34" charset="-128"/>
                <a:cs typeface="Arial" pitchFamily="34" charset="0"/>
              </a:rPr>
              <a:t>PD for </a:t>
            </a:r>
            <a:r>
              <a:rPr lang="en-US" sz="1800" dirty="0" smtClean="0">
                <a:latin typeface="Arial" pitchFamily="34" charset="0"/>
                <a:ea typeface="ＭＳ Ｐゴシック" pitchFamily="34" charset="-128"/>
                <a:cs typeface="Arial" pitchFamily="34" charset="0"/>
              </a:rPr>
              <a:t>standards </a:t>
            </a:r>
            <a:r>
              <a:rPr lang="en-US" sz="1800" dirty="0">
                <a:latin typeface="Arial" pitchFamily="34" charset="0"/>
                <a:ea typeface="ＭＳ Ｐゴシック" pitchFamily="34" charset="-128"/>
                <a:cs typeface="Arial" pitchFamily="34" charset="0"/>
              </a:rPr>
              <a:t>and </a:t>
            </a:r>
            <a:r>
              <a:rPr lang="en-US" sz="1800" dirty="0" smtClean="0">
                <a:latin typeface="Arial" pitchFamily="34" charset="0"/>
                <a:ea typeface="ＭＳ Ｐゴシック" pitchFamily="34" charset="-128"/>
                <a:cs typeface="Arial" pitchFamily="34" charset="0"/>
              </a:rPr>
              <a:t>assessment, IIS, and data use; and PD delivery capacity-building efforts</a:t>
            </a:r>
          </a:p>
          <a:p>
            <a:pPr>
              <a:lnSpc>
                <a:spcPct val="80000"/>
              </a:lnSpc>
              <a:spcBef>
                <a:spcPts val="1200"/>
              </a:spcBef>
              <a:buClr>
                <a:srgbClr val="595959"/>
              </a:buClr>
              <a:buFont typeface="Calibri" pitchFamily="34" charset="0"/>
              <a:buAutoNum type="arabicPeriod"/>
            </a:pPr>
            <a:r>
              <a:rPr lang="en-US" sz="2000" dirty="0" smtClean="0">
                <a:ea typeface="ＭＳ Ｐゴシック" pitchFamily="34" charset="-128"/>
              </a:rPr>
              <a:t>Turnaround of LEAs and schools</a:t>
            </a:r>
          </a:p>
          <a:p>
            <a:pPr lvl="1">
              <a:lnSpc>
                <a:spcPct val="80000"/>
              </a:lnSpc>
              <a:spcBef>
                <a:spcPct val="0"/>
              </a:spcBef>
              <a:buClr>
                <a:srgbClr val="595959"/>
              </a:buClr>
              <a:buFont typeface="Wingdings" pitchFamily="2" charset="2"/>
              <a:buNone/>
            </a:pPr>
            <a:r>
              <a:rPr lang="en-US" sz="1800" dirty="0" smtClean="0">
                <a:latin typeface="Arial" pitchFamily="34" charset="0"/>
                <a:ea typeface="ＭＳ Ｐゴシック" pitchFamily="34" charset="-128"/>
                <a:cs typeface="Arial" pitchFamily="34" charset="0"/>
              </a:rPr>
              <a:t>Low-achieving LEAs and schools, STEM schools</a:t>
            </a:r>
          </a:p>
          <a:p>
            <a:pPr>
              <a:lnSpc>
                <a:spcPct val="80000"/>
              </a:lnSpc>
              <a:spcBef>
                <a:spcPts val="1200"/>
              </a:spcBef>
              <a:buClr>
                <a:srgbClr val="595959"/>
              </a:buClr>
              <a:buFont typeface="Calibri" pitchFamily="34" charset="0"/>
              <a:buAutoNum type="arabicPeriod"/>
            </a:pPr>
            <a:r>
              <a:rPr lang="en-US" sz="2000" dirty="0" smtClean="0">
                <a:ea typeface="ＭＳ Ｐゴシック" pitchFamily="34" charset="-128"/>
              </a:rPr>
              <a:t>Local-level implementation and spending on </a:t>
            </a:r>
            <a:r>
              <a:rPr lang="en-US" sz="2000" i="1" dirty="0" err="1" smtClean="0">
                <a:ea typeface="ＭＳ Ｐゴシック" pitchFamily="34" charset="-128"/>
              </a:rPr>
              <a:t>RttT</a:t>
            </a:r>
            <a:endParaRPr lang="en-US" sz="2000" i="1" dirty="0" smtClean="0">
              <a:ea typeface="ＭＳ Ｐゴシック" pitchFamily="34" charset="-128"/>
            </a:endParaRPr>
          </a:p>
          <a:p>
            <a:pPr lvl="1">
              <a:lnSpc>
                <a:spcPct val="80000"/>
              </a:lnSpc>
              <a:spcBef>
                <a:spcPct val="0"/>
              </a:spcBef>
              <a:buClr>
                <a:srgbClr val="595959"/>
              </a:buClr>
              <a:buFont typeface="Wingdings" pitchFamily="2" charset="2"/>
              <a:buNone/>
            </a:pPr>
            <a:r>
              <a:rPr lang="en-US" sz="1800" dirty="0" smtClean="0">
                <a:latin typeface="Arial" pitchFamily="34" charset="0"/>
                <a:ea typeface="ＭＳ Ｐゴシック" pitchFamily="34" charset="-128"/>
                <a:cs typeface="Arial" pitchFamily="34" charset="0"/>
              </a:rPr>
              <a:t>Cloud computing, allocation of </a:t>
            </a:r>
            <a:r>
              <a:rPr lang="en-US" sz="1800" i="1" dirty="0" err="1" smtClean="0">
                <a:latin typeface="Arial" pitchFamily="34" charset="0"/>
                <a:ea typeface="ＭＳ Ｐゴシック" pitchFamily="34" charset="-128"/>
                <a:cs typeface="Arial" pitchFamily="34" charset="0"/>
              </a:rPr>
              <a:t>RttT</a:t>
            </a:r>
            <a:r>
              <a:rPr lang="en-US" sz="1800" i="1" dirty="0" smtClean="0">
                <a:latin typeface="Arial" pitchFamily="34" charset="0"/>
                <a:ea typeface="ＭＳ Ｐゴシック" pitchFamily="34" charset="-128"/>
                <a:cs typeface="Arial" pitchFamily="34" charset="0"/>
              </a:rPr>
              <a:t> </a:t>
            </a:r>
            <a:r>
              <a:rPr lang="en-US" sz="1800" dirty="0" smtClean="0">
                <a:latin typeface="Arial" pitchFamily="34" charset="0"/>
                <a:ea typeface="ＭＳ Ｐゴシック" pitchFamily="34" charset="-128"/>
                <a:cs typeface="Arial" pitchFamily="34" charset="0"/>
              </a:rPr>
              <a:t>funds, cost savings</a:t>
            </a:r>
          </a:p>
          <a:p>
            <a:pPr>
              <a:lnSpc>
                <a:spcPct val="80000"/>
              </a:lnSpc>
              <a:spcBef>
                <a:spcPts val="1200"/>
              </a:spcBef>
              <a:buClr>
                <a:srgbClr val="595959"/>
              </a:buClr>
              <a:buFont typeface="Calibri" pitchFamily="34" charset="0"/>
              <a:buAutoNum type="arabicPeriod"/>
            </a:pPr>
            <a:r>
              <a:rPr lang="en-US" sz="2000" dirty="0" smtClean="0">
                <a:ea typeface="ＭＳ Ｐゴシック" pitchFamily="34" charset="-128"/>
              </a:rPr>
              <a:t>Overall impact of </a:t>
            </a:r>
            <a:r>
              <a:rPr lang="en-US" sz="2000" i="1" dirty="0" err="1" smtClean="0">
                <a:ea typeface="ＭＳ Ｐゴシック" pitchFamily="34" charset="-128"/>
              </a:rPr>
              <a:t>RttT</a:t>
            </a:r>
            <a:r>
              <a:rPr lang="en-US" sz="2000" dirty="0" smtClean="0">
                <a:ea typeface="ＭＳ Ｐゴシック" pitchFamily="34" charset="-128"/>
              </a:rPr>
              <a:t> on students, teachers, and school leaders</a:t>
            </a:r>
          </a:p>
          <a:p>
            <a:pPr>
              <a:lnSpc>
                <a:spcPct val="80000"/>
              </a:lnSpc>
              <a:buClr>
                <a:srgbClr val="595959"/>
              </a:buClr>
            </a:pPr>
            <a:endParaRPr lang="en-US" sz="2200" dirty="0" smtClean="0">
              <a:ea typeface="ＭＳ Ｐゴシック" pitchFamily="34" charset="-128"/>
            </a:endParaRPr>
          </a:p>
        </p:txBody>
      </p:sp>
      <p:sp>
        <p:nvSpPr>
          <p:cNvPr id="7" name="Slide Number Placeholder 6"/>
          <p:cNvSpPr>
            <a:spLocks noGrp="1"/>
          </p:cNvSpPr>
          <p:nvPr>
            <p:ph type="sldNum" sz="quarter" idx="11"/>
          </p:nvPr>
        </p:nvSpPr>
        <p:spPr/>
        <p:txBody>
          <a:bodyPr/>
          <a:lstStyle/>
          <a:p>
            <a:pPr>
              <a:defRPr/>
            </a:pPr>
            <a:fld id="{5DA1DD3D-1681-4FEA-BF91-EB369D59A409}" type="slidenum">
              <a:rPr lang="en-US" smtClean="0"/>
              <a:pPr>
                <a:defRPr/>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1066800" y="274638"/>
            <a:ext cx="7162800" cy="639762"/>
          </a:xfrm>
        </p:spPr>
        <p:txBody>
          <a:bodyPr/>
          <a:lstStyle/>
          <a:p>
            <a:pPr algn="ctr">
              <a:defRPr/>
            </a:pPr>
            <a:r>
              <a:rPr lang="en-US" dirty="0" smtClean="0"/>
              <a:t>1. Teacher and Leader Effectiveness</a:t>
            </a:r>
            <a:endParaRPr lang="en-US" dirty="0"/>
          </a:p>
        </p:txBody>
      </p:sp>
      <p:sp>
        <p:nvSpPr>
          <p:cNvPr id="5" name="Content Placeholder 4"/>
          <p:cNvSpPr>
            <a:spLocks noGrp="1"/>
          </p:cNvSpPr>
          <p:nvPr>
            <p:ph idx="1"/>
          </p:nvPr>
        </p:nvSpPr>
        <p:spPr>
          <a:xfrm>
            <a:off x="548640" y="1447803"/>
            <a:ext cx="8001000" cy="4076697"/>
          </a:xfrm>
        </p:spPr>
        <p:txBody>
          <a:bodyPr/>
          <a:lstStyle/>
          <a:p>
            <a:pPr>
              <a:buNone/>
              <a:defRPr/>
            </a:pPr>
            <a:r>
              <a:rPr lang="en-US" b="1" dirty="0" smtClean="0"/>
              <a:t>Purpose of this Evaluation Project</a:t>
            </a:r>
          </a:p>
          <a:p>
            <a:pPr>
              <a:defRPr/>
            </a:pPr>
            <a:r>
              <a:rPr lang="en-US" dirty="0" smtClean="0"/>
              <a:t>To ensure quality, consistency, and fairness of new and ongoing teacher and principal evaluation processes through examination of validity and reliability across multiple observational perspectives</a:t>
            </a:r>
          </a:p>
          <a:p>
            <a:pPr>
              <a:defRPr/>
            </a:pPr>
            <a:r>
              <a:rPr lang="en-US" dirty="0" smtClean="0"/>
              <a:t>To examine educators’ perspectives on new evaluation standards and the effect of these standards on educators’ practices</a:t>
            </a:r>
          </a:p>
        </p:txBody>
      </p:sp>
      <p:sp>
        <p:nvSpPr>
          <p:cNvPr id="6" name="Slide Number Placeholder 5"/>
          <p:cNvSpPr>
            <a:spLocks noGrp="1"/>
          </p:cNvSpPr>
          <p:nvPr>
            <p:ph type="sldNum" sz="quarter" idx="11"/>
          </p:nvPr>
        </p:nvSpPr>
        <p:spPr/>
        <p:txBody>
          <a:bodyPr/>
          <a:lstStyle/>
          <a:p>
            <a:pPr>
              <a:defRPr/>
            </a:pPr>
            <a:fld id="{5DA1DD3D-1681-4FEA-BF91-EB369D59A409}" type="slidenum">
              <a:rPr lang="en-US" smtClean="0"/>
              <a:pPr>
                <a:defRPr/>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1066800" y="274638"/>
            <a:ext cx="7162800" cy="639762"/>
          </a:xfrm>
        </p:spPr>
        <p:txBody>
          <a:bodyPr/>
          <a:lstStyle/>
          <a:p>
            <a:pPr algn="ctr">
              <a:defRPr/>
            </a:pPr>
            <a:r>
              <a:rPr lang="en-US" dirty="0" smtClean="0"/>
              <a:t>1. Teacher and Leader Effectiveness</a:t>
            </a:r>
            <a:endParaRPr lang="en-US" dirty="0"/>
          </a:p>
        </p:txBody>
      </p:sp>
      <p:sp>
        <p:nvSpPr>
          <p:cNvPr id="7" name="Content Placeholder 2"/>
          <p:cNvSpPr txBox="1">
            <a:spLocks noGrp="1"/>
          </p:cNvSpPr>
          <p:nvPr>
            <p:ph idx="1"/>
          </p:nvPr>
        </p:nvSpPr>
        <p:spPr bwMode="auto">
          <a:xfrm>
            <a:off x="548640" y="1447803"/>
            <a:ext cx="8001000" cy="42957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1200"/>
              </a:spcBef>
              <a:spcAft>
                <a:spcPct val="0"/>
              </a:spcAft>
              <a:buClr>
                <a:schemeClr val="tx1">
                  <a:lumMod val="65000"/>
                  <a:lumOff val="35000"/>
                </a:schemeClr>
              </a:buClr>
              <a:buSzTx/>
              <a:buNone/>
              <a:tabLst/>
              <a:defRPr/>
            </a:pPr>
            <a:r>
              <a:rPr lang="en-US" sz="2800" b="1" dirty="0" smtClean="0">
                <a:latin typeface="Arial" pitchFamily="34" charset="0"/>
                <a:ea typeface="ＭＳ Ｐゴシック" charset="-128"/>
                <a:cs typeface="Arial" pitchFamily="34" charset="0"/>
              </a:rPr>
              <a:t>Evaluation Questions</a:t>
            </a:r>
          </a:p>
          <a:p>
            <a:pPr lvl="0"/>
            <a:r>
              <a:rPr lang="en-US" sz="2000" dirty="0" smtClean="0"/>
              <a:t>Have valid and reliable measures of student growth been identified for inclusion in the teacher and administrator/principal evaluation process?</a:t>
            </a:r>
          </a:p>
          <a:p>
            <a:pPr lvl="0"/>
            <a:r>
              <a:rPr lang="en-US" sz="2000" dirty="0" smtClean="0"/>
              <a:t>Does the revised evaluation process allow for/make meaningful distinctions between teachers’ and administrators’ effective and ineffective performance? </a:t>
            </a:r>
          </a:p>
          <a:p>
            <a:pPr lvl="0"/>
            <a:r>
              <a:rPr lang="en-US" sz="2000" dirty="0" smtClean="0"/>
              <a:t>How do educators view the implementation/rollout of the evaluation process? Does the new evaluation process change educators’ attitudes? Does it change educators’ practices?</a:t>
            </a:r>
            <a:endParaRPr lang="en-US" sz="1600" dirty="0" smtClean="0">
              <a:ea typeface="ＭＳ Ｐゴシック" pitchFamily="34" charset="-128"/>
            </a:endParaRPr>
          </a:p>
          <a:p>
            <a:pPr>
              <a:spcBef>
                <a:spcPts val="1200"/>
              </a:spcBef>
              <a:buClr>
                <a:srgbClr val="595959"/>
              </a:buClr>
            </a:pPr>
            <a:r>
              <a:rPr lang="en-US" sz="2000" dirty="0" smtClean="0">
                <a:ea typeface="ＭＳ Ｐゴシック" pitchFamily="34" charset="-128"/>
              </a:rPr>
              <a:t>Do performance incentives for teachers in low-performing schools have positive effects on student and teacher outcomes?</a:t>
            </a:r>
          </a:p>
          <a:p>
            <a:pPr marL="342900" marR="0" lvl="0" indent="-342900" algn="l" defTabSz="914400" rtl="0" eaLnBrk="0" fontAlgn="base" latinLnBrk="0" hangingPunct="0">
              <a:lnSpc>
                <a:spcPct val="100000"/>
              </a:lnSpc>
              <a:spcBef>
                <a:spcPts val="1200"/>
              </a:spcBef>
              <a:spcAft>
                <a:spcPct val="0"/>
              </a:spcAft>
              <a:buClr>
                <a:schemeClr val="tx1">
                  <a:lumMod val="65000"/>
                  <a:lumOff val="35000"/>
                </a:schemeClr>
              </a:buClr>
              <a:buSzTx/>
              <a:tabLst/>
              <a:defRPr/>
            </a:pPr>
            <a:endParaRPr kumimoji="0" lang="en-US" sz="2800" b="1"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endParaRPr>
          </a:p>
        </p:txBody>
      </p:sp>
      <p:sp>
        <p:nvSpPr>
          <p:cNvPr id="5" name="Slide Number Placeholder 4"/>
          <p:cNvSpPr>
            <a:spLocks noGrp="1"/>
          </p:cNvSpPr>
          <p:nvPr>
            <p:ph type="sldNum" sz="quarter" idx="11"/>
          </p:nvPr>
        </p:nvSpPr>
        <p:spPr/>
        <p:txBody>
          <a:bodyPr/>
          <a:lstStyle/>
          <a:p>
            <a:pPr>
              <a:defRPr/>
            </a:pPr>
            <a:fld id="{5DA1DD3D-1681-4FEA-BF91-EB369D59A409}" type="slidenum">
              <a:rPr lang="en-US" smtClean="0"/>
              <a:pPr>
                <a:defRPr/>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736600" y="1485900"/>
            <a:ext cx="8001000" cy="2565400"/>
          </a:xfrm>
        </p:spPr>
        <p:txBody>
          <a:bodyPr/>
          <a:lstStyle/>
          <a:p>
            <a:pPr>
              <a:buNone/>
              <a:defRPr/>
            </a:pPr>
            <a:r>
              <a:rPr lang="en-US" b="1" dirty="0" smtClean="0"/>
              <a:t>Purpose of this Evaluation Project</a:t>
            </a:r>
          </a:p>
          <a:p>
            <a:pPr>
              <a:defRPr/>
            </a:pPr>
            <a:r>
              <a:rPr lang="en-US" dirty="0" smtClean="0"/>
              <a:t>To provide both summative and formative information about </a:t>
            </a:r>
            <a:r>
              <a:rPr lang="en-US" i="1" dirty="0" smtClean="0"/>
              <a:t>RttT</a:t>
            </a:r>
            <a:r>
              <a:rPr lang="en-US" dirty="0" smtClean="0"/>
              <a:t> efforts to increase </a:t>
            </a:r>
            <a:r>
              <a:rPr lang="en-US" dirty="0"/>
              <a:t>the overall supply and to ensure the equitable distribution of effective educators </a:t>
            </a:r>
            <a:r>
              <a:rPr lang="en-US" dirty="0" smtClean="0"/>
              <a:t>statewide</a:t>
            </a:r>
          </a:p>
        </p:txBody>
      </p:sp>
      <p:sp>
        <p:nvSpPr>
          <p:cNvPr id="4" name="Content Placeholder 4"/>
          <p:cNvSpPr txBox="1">
            <a:spLocks/>
          </p:cNvSpPr>
          <p:nvPr/>
        </p:nvSpPr>
        <p:spPr bwMode="auto">
          <a:xfrm>
            <a:off x="736600" y="3949700"/>
            <a:ext cx="8001000" cy="1981200"/>
          </a:xfrm>
          <a:prstGeom prst="rect">
            <a:avLst/>
          </a:prstGeom>
          <a:noFill/>
          <a:ln w="9525">
            <a:noFill/>
            <a:miter lim="800000"/>
            <a:headEnd/>
            <a:tailEnd/>
          </a:ln>
        </p:spPr>
        <p:txBody>
          <a:bodyPr vert="horz" wrap="square" lIns="91440" tIns="45720" rIns="91440" bIns="45720" numCol="2"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chemeClr val="tx1">
                  <a:lumMod val="65000"/>
                  <a:lumOff val="35000"/>
                </a:schemeClr>
              </a:buClr>
              <a:buSzTx/>
              <a:buFont typeface="Arial" pitchFamily="34" charset="0"/>
              <a:buNone/>
              <a:tabLst/>
              <a:defRPr/>
            </a:pPr>
            <a:r>
              <a:rPr kumimoji="0" lang="en-US" sz="2800" b="1"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Evaluation Strands</a:t>
            </a:r>
          </a:p>
          <a:p>
            <a:pPr marL="342900" marR="0" lvl="0" indent="-342900" algn="l" defTabSz="914400" rtl="0" eaLnBrk="0" fontAlgn="base" latinLnBrk="0" hangingPunct="0">
              <a:lnSpc>
                <a:spcPct val="100000"/>
              </a:lnSpc>
              <a:spcBef>
                <a:spcPts val="0"/>
              </a:spcBef>
              <a:spcAft>
                <a:spcPct val="0"/>
              </a:spcAft>
              <a:buClr>
                <a:schemeClr val="tx1">
                  <a:lumMod val="65000"/>
                  <a:lumOff val="35000"/>
                </a:schemeClr>
              </a:buClr>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Baseline</a:t>
            </a:r>
          </a:p>
          <a:p>
            <a:pPr marL="342900" marR="0" lvl="0" indent="-342900" algn="l" defTabSz="914400" rtl="0" eaLnBrk="0" fontAlgn="base" latinLnBrk="0" hangingPunct="0">
              <a:lnSpc>
                <a:spcPct val="100000"/>
              </a:lnSpc>
              <a:spcBef>
                <a:spcPts val="0"/>
              </a:spcBef>
              <a:spcAft>
                <a:spcPct val="0"/>
              </a:spcAft>
              <a:buClr>
                <a:schemeClr val="tx1">
                  <a:lumMod val="65000"/>
                  <a:lumOff val="35000"/>
                </a:schemeClr>
              </a:buClr>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Regional Leadership Academies</a:t>
            </a:r>
          </a:p>
          <a:p>
            <a:pPr marL="342900" marR="0" lvl="0" indent="-342900" algn="l" defTabSz="914400" rtl="0" eaLnBrk="0" fontAlgn="base" latinLnBrk="0" hangingPunct="0">
              <a:lnSpc>
                <a:spcPct val="100000"/>
              </a:lnSpc>
              <a:spcBef>
                <a:spcPts val="0"/>
              </a:spcBef>
              <a:spcAft>
                <a:spcPct val="0"/>
              </a:spcAft>
              <a:buClr>
                <a:schemeClr val="tx1">
                  <a:lumMod val="65000"/>
                  <a:lumOff val="35000"/>
                </a:schemeClr>
              </a:buClr>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NCTC </a:t>
            </a:r>
            <a:r>
              <a:rPr lang="en-US" sz="2400" dirty="0">
                <a:latin typeface="Arial" pitchFamily="34" charset="0"/>
                <a:ea typeface="ＭＳ Ｐゴシック" charset="-128"/>
                <a:cs typeface="Arial" pitchFamily="34" charset="0"/>
              </a:rPr>
              <a:t>&amp;</a:t>
            </a:r>
            <a:r>
              <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 TFA Expansion</a:t>
            </a:r>
          </a:p>
          <a:p>
            <a:pPr marL="342900" marR="0" lvl="0" indent="-342900" algn="l" defTabSz="914400" rtl="0" eaLnBrk="0" fontAlgn="base" latinLnBrk="0" hangingPunct="0">
              <a:lnSpc>
                <a:spcPct val="100000"/>
              </a:lnSpc>
              <a:spcBef>
                <a:spcPts val="0"/>
              </a:spcBef>
              <a:spcAft>
                <a:spcPct val="0"/>
              </a:spcAft>
              <a:buClr>
                <a:schemeClr val="tx1">
                  <a:lumMod val="65000"/>
                  <a:lumOff val="35000"/>
                </a:schemeClr>
              </a:buClr>
              <a:buSzTx/>
              <a:tabLst/>
              <a:defRPr/>
            </a:pPr>
            <a:endPar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ts val="0"/>
              </a:spcBef>
              <a:spcAft>
                <a:spcPct val="0"/>
              </a:spcAft>
              <a:buClr>
                <a:schemeClr val="tx1">
                  <a:lumMod val="65000"/>
                  <a:lumOff val="35000"/>
                </a:schemeClr>
              </a:buClr>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Strategic Staffing</a:t>
            </a:r>
          </a:p>
          <a:p>
            <a:pPr marL="342900" marR="0" lvl="0" indent="-342900" algn="l" defTabSz="914400" rtl="0" eaLnBrk="0" fontAlgn="base" latinLnBrk="0" hangingPunct="0">
              <a:lnSpc>
                <a:spcPct val="100000"/>
              </a:lnSpc>
              <a:spcBef>
                <a:spcPts val="0"/>
              </a:spcBef>
              <a:spcAft>
                <a:spcPct val="0"/>
              </a:spcAft>
              <a:buClr>
                <a:schemeClr val="tx1">
                  <a:lumMod val="65000"/>
                  <a:lumOff val="35000"/>
                </a:schemeClr>
              </a:buClr>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New Teacher Induction</a:t>
            </a:r>
          </a:p>
          <a:p>
            <a:pPr marL="342900" marR="0" lvl="0" indent="-342900" algn="l" defTabSz="914400" rtl="0" eaLnBrk="0" fontAlgn="base" latinLnBrk="0" hangingPunct="0">
              <a:lnSpc>
                <a:spcPct val="100000"/>
              </a:lnSpc>
              <a:spcBef>
                <a:spcPts val="0"/>
              </a:spcBef>
              <a:spcAft>
                <a:spcPct val="0"/>
              </a:spcAft>
              <a:buClr>
                <a:schemeClr val="tx1">
                  <a:lumMod val="65000"/>
                  <a:lumOff val="35000"/>
                </a:schemeClr>
              </a:buClr>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NCVPS Blended STEM Courses</a:t>
            </a:r>
          </a:p>
        </p:txBody>
      </p:sp>
      <p:sp>
        <p:nvSpPr>
          <p:cNvPr id="6" name="Slide Number Placeholder 5"/>
          <p:cNvSpPr>
            <a:spLocks noGrp="1"/>
          </p:cNvSpPr>
          <p:nvPr>
            <p:ph type="sldNum" sz="quarter" idx="11"/>
          </p:nvPr>
        </p:nvSpPr>
        <p:spPr/>
        <p:txBody>
          <a:bodyPr/>
          <a:lstStyle/>
          <a:p>
            <a:pPr>
              <a:defRPr/>
            </a:pPr>
            <a:fld id="{5DA1DD3D-1681-4FEA-BF91-EB369D59A409}" type="slidenum">
              <a:rPr lang="en-US" smtClean="0"/>
              <a:pPr>
                <a:defRPr/>
              </a:pPr>
              <a:t>7</a:t>
            </a:fld>
            <a:endParaRPr lang="en-US" dirty="0"/>
          </a:p>
        </p:txBody>
      </p:sp>
      <p:sp>
        <p:nvSpPr>
          <p:cNvPr id="9" name="Title 1"/>
          <p:cNvSpPr>
            <a:spLocks noGrp="1"/>
          </p:cNvSpPr>
          <p:nvPr>
            <p:ph type="title"/>
          </p:nvPr>
        </p:nvSpPr>
        <p:spPr/>
        <p:txBody>
          <a:bodyPr>
            <a:noAutofit/>
          </a:bodyPr>
          <a:lstStyle/>
          <a:p>
            <a:pPr algn="ctr">
              <a:defRPr/>
            </a:pPr>
            <a:r>
              <a:rPr lang="en-US" sz="2400" dirty="0"/>
              <a:t>2. </a:t>
            </a:r>
            <a:r>
              <a:rPr lang="en-US" sz="2400" dirty="0">
                <a:ea typeface="ＭＳ Ｐゴシック" pitchFamily="34" charset="-128"/>
              </a:rPr>
              <a:t>Equitable Supply and Distribution </a:t>
            </a:r>
            <a:br>
              <a:rPr lang="en-US" sz="2400" dirty="0">
                <a:ea typeface="ＭＳ Ｐゴシック" pitchFamily="34" charset="-128"/>
              </a:rPr>
            </a:br>
            <a:r>
              <a:rPr lang="en-US" sz="2400" dirty="0">
                <a:ea typeface="ＭＳ Ｐゴシック" pitchFamily="34" charset="-128"/>
              </a:rPr>
              <a:t>of Teachers and Leaders</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Content Placeholder 2"/>
          <p:cNvSpPr txBox="1">
            <a:spLocks/>
          </p:cNvSpPr>
          <p:nvPr/>
        </p:nvSpPr>
        <p:spPr bwMode="auto">
          <a:xfrm>
            <a:off x="650875" y="1447800"/>
            <a:ext cx="8001000"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1200"/>
              </a:spcBef>
              <a:spcAft>
                <a:spcPct val="0"/>
              </a:spcAft>
              <a:buClr>
                <a:schemeClr val="tx1">
                  <a:lumMod val="65000"/>
                  <a:lumOff val="35000"/>
                </a:schemeClr>
              </a:buClr>
              <a:buSzTx/>
              <a:tabLst/>
              <a:defRPr/>
            </a:pPr>
            <a:r>
              <a:rPr lang="en-US" sz="2800" b="1" dirty="0" smtClean="0">
                <a:latin typeface="Arial" pitchFamily="34" charset="0"/>
                <a:ea typeface="ＭＳ Ｐゴシック" charset="-128"/>
                <a:cs typeface="Arial" pitchFamily="34" charset="0"/>
              </a:rPr>
              <a:t>Overall Evaluation Questions</a:t>
            </a:r>
            <a:endParaRPr kumimoji="0" lang="en-US" sz="2800" b="1"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ts val="1200"/>
              </a:spcBef>
              <a:spcAft>
                <a:spcPct val="0"/>
              </a:spcAft>
              <a:buClr>
                <a:schemeClr val="tx1">
                  <a:lumMod val="65000"/>
                  <a:lumOff val="35000"/>
                </a:schemeClr>
              </a:buClr>
              <a:buSzTx/>
              <a:buFont typeface="Arial" pitchFamily="34" charset="0"/>
              <a:buChar char="•"/>
              <a:tabLst/>
              <a:defRPr/>
            </a:pPr>
            <a:r>
              <a:rPr kumimoji="0" lang="en-US" sz="22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What is the nature and quality of the experiences provided by each of the 6 programs? </a:t>
            </a:r>
          </a:p>
          <a:p>
            <a:pPr marL="342900" marR="0" lvl="0" indent="-342900" algn="l" defTabSz="914400" rtl="0" eaLnBrk="0" fontAlgn="base" latinLnBrk="0" hangingPunct="0">
              <a:lnSpc>
                <a:spcPct val="100000"/>
              </a:lnSpc>
              <a:spcBef>
                <a:spcPts val="1200"/>
              </a:spcBef>
              <a:spcAft>
                <a:spcPct val="0"/>
              </a:spcAft>
              <a:buClr>
                <a:schemeClr val="tx1">
                  <a:lumMod val="65000"/>
                  <a:lumOff val="35000"/>
                </a:schemeClr>
              </a:buClr>
              <a:buSzTx/>
              <a:buFont typeface="Arial" pitchFamily="34" charset="0"/>
              <a:buChar char="•"/>
              <a:tabLst/>
              <a:defRPr/>
            </a:pPr>
            <a:r>
              <a:rPr kumimoji="0" lang="en-US" sz="22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Are students affected by each of these programs better off than students in schools and districts not served by these programs?</a:t>
            </a:r>
          </a:p>
          <a:p>
            <a:pPr marL="342900" marR="0" lvl="0" indent="-342900" algn="l" defTabSz="914400" rtl="0" eaLnBrk="0" fontAlgn="base" latinLnBrk="0" hangingPunct="0">
              <a:lnSpc>
                <a:spcPct val="100000"/>
              </a:lnSpc>
              <a:spcBef>
                <a:spcPts val="1200"/>
              </a:spcBef>
              <a:spcAft>
                <a:spcPct val="0"/>
              </a:spcAft>
              <a:buClr>
                <a:schemeClr val="tx1">
                  <a:lumMod val="65000"/>
                  <a:lumOff val="35000"/>
                </a:schemeClr>
              </a:buClr>
              <a:buSzTx/>
              <a:buFont typeface="Arial" pitchFamily="34" charset="0"/>
              <a:buChar char="•"/>
              <a:tabLst/>
              <a:defRPr/>
            </a:pPr>
            <a:r>
              <a:rPr kumimoji="0" lang="en-US" sz="22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Are these initiatives cost-effective and sustainable?</a:t>
            </a:r>
          </a:p>
          <a:p>
            <a:pPr marL="342900" lvl="0" indent="-342900" eaLnBrk="0" hangingPunct="0">
              <a:spcBef>
                <a:spcPts val="1200"/>
              </a:spcBef>
              <a:buClr>
                <a:schemeClr val="tx1">
                  <a:lumMod val="65000"/>
                  <a:lumOff val="35000"/>
                </a:schemeClr>
              </a:buClr>
              <a:buFont typeface="Arial" pitchFamily="34" charset="0"/>
              <a:buChar char="•"/>
              <a:defRPr/>
            </a:pPr>
            <a:r>
              <a:rPr lang="en-US" sz="2200" dirty="0">
                <a:latin typeface="Arial" pitchFamily="34" charset="0"/>
                <a:cs typeface="Arial" pitchFamily="34" charset="0"/>
              </a:rPr>
              <a:t>To what extent did the initiatives further the goal of having an effective teacher in every classroom and an effective principal in every school?</a:t>
            </a:r>
            <a:endParaRPr kumimoji="0" lang="en-US" sz="22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endParaRPr>
          </a:p>
        </p:txBody>
      </p:sp>
      <p:sp>
        <p:nvSpPr>
          <p:cNvPr id="4" name="Slide Number Placeholder 3"/>
          <p:cNvSpPr>
            <a:spLocks noGrp="1"/>
          </p:cNvSpPr>
          <p:nvPr>
            <p:ph type="sldNum" sz="quarter" idx="11"/>
          </p:nvPr>
        </p:nvSpPr>
        <p:spPr/>
        <p:txBody>
          <a:bodyPr/>
          <a:lstStyle/>
          <a:p>
            <a:pPr>
              <a:defRPr/>
            </a:pPr>
            <a:fld id="{5DA1DD3D-1681-4FEA-BF91-EB369D59A409}" type="slidenum">
              <a:rPr lang="en-US" smtClean="0"/>
              <a:pPr>
                <a:defRPr/>
              </a:pPr>
              <a:t>8</a:t>
            </a:fld>
            <a:endParaRPr lang="en-US" dirty="0"/>
          </a:p>
        </p:txBody>
      </p:sp>
      <p:sp>
        <p:nvSpPr>
          <p:cNvPr id="5" name="Title 1"/>
          <p:cNvSpPr>
            <a:spLocks noGrp="1"/>
          </p:cNvSpPr>
          <p:nvPr>
            <p:ph type="title"/>
          </p:nvPr>
        </p:nvSpPr>
        <p:spPr>
          <a:xfrm>
            <a:off x="1066800" y="274638"/>
            <a:ext cx="7162800" cy="639762"/>
          </a:xfrm>
        </p:spPr>
        <p:txBody>
          <a:bodyPr>
            <a:noAutofit/>
          </a:bodyPr>
          <a:lstStyle/>
          <a:p>
            <a:pPr algn="ctr">
              <a:defRPr/>
            </a:pPr>
            <a:r>
              <a:rPr lang="en-US" sz="2400" dirty="0"/>
              <a:t>2. </a:t>
            </a:r>
            <a:r>
              <a:rPr lang="en-US" sz="2400" dirty="0">
                <a:ea typeface="ＭＳ Ｐゴシック" pitchFamily="34" charset="-128"/>
              </a:rPr>
              <a:t>Equitable Supply and Distribution </a:t>
            </a:r>
            <a:br>
              <a:rPr lang="en-US" sz="2400" dirty="0">
                <a:ea typeface="ＭＳ Ｐゴシック" pitchFamily="34" charset="-128"/>
              </a:rPr>
            </a:br>
            <a:r>
              <a:rPr lang="en-US" sz="2400" dirty="0">
                <a:ea typeface="ＭＳ Ｐゴシック" pitchFamily="34" charset="-128"/>
              </a:rPr>
              <a:t>of Teachers and Leaders</a:t>
            </a:r>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algn="ctr">
              <a:defRPr/>
            </a:pPr>
            <a:r>
              <a:rPr lang="en-US" smtClean="0"/>
              <a:t>3. Professional Development</a:t>
            </a:r>
            <a:endParaRPr lang="en-US" dirty="0"/>
          </a:p>
        </p:txBody>
      </p:sp>
      <p:sp>
        <p:nvSpPr>
          <p:cNvPr id="5" name="Content Placeholder 4"/>
          <p:cNvSpPr>
            <a:spLocks noGrp="1"/>
          </p:cNvSpPr>
          <p:nvPr>
            <p:ph idx="1"/>
          </p:nvPr>
        </p:nvSpPr>
        <p:spPr/>
        <p:txBody>
          <a:bodyPr>
            <a:normAutofit lnSpcReduction="10000"/>
          </a:bodyPr>
          <a:lstStyle/>
          <a:p>
            <a:pPr>
              <a:buNone/>
              <a:defRPr/>
            </a:pPr>
            <a:r>
              <a:rPr lang="en-US" b="1" dirty="0" smtClean="0"/>
              <a:t>Purpose of this Evaluation Project</a:t>
            </a:r>
          </a:p>
          <a:p>
            <a:r>
              <a:rPr lang="en-US" dirty="0" smtClean="0"/>
              <a:t>To conduct ongoing analysis of the delivery and quality of state- and local-level professional development, with the goal of analyzing the impact of the PDI on local capacity, teacher practices, and student achievement. We will examine longitudinal education data combined with data collected using a </a:t>
            </a:r>
            <a:r>
              <a:rPr lang="en-US" i="1" dirty="0" smtClean="0"/>
              <a:t>sample of schools </a:t>
            </a:r>
            <a:r>
              <a:rPr lang="en-US" dirty="0" smtClean="0"/>
              <a:t>approach.  </a:t>
            </a:r>
            <a:endParaRPr lang="en-US" dirty="0"/>
          </a:p>
        </p:txBody>
      </p:sp>
      <p:sp>
        <p:nvSpPr>
          <p:cNvPr id="6" name="Slide Number Placeholder 5"/>
          <p:cNvSpPr>
            <a:spLocks noGrp="1"/>
          </p:cNvSpPr>
          <p:nvPr>
            <p:ph type="sldNum" sz="quarter" idx="11"/>
          </p:nvPr>
        </p:nvSpPr>
        <p:spPr/>
        <p:txBody>
          <a:bodyPr/>
          <a:lstStyle/>
          <a:p>
            <a:pPr>
              <a:defRPr/>
            </a:pPr>
            <a:fld id="{5DA1DD3D-1681-4FEA-BF91-EB369D59A409}" type="slidenum">
              <a:rPr lang="en-US" smtClean="0"/>
              <a:pPr>
                <a:defRPr/>
              </a:pPr>
              <a:t>9</a:t>
            </a:fld>
            <a:endParaRPr lang="en-US" dirty="0"/>
          </a:p>
        </p:txBody>
      </p:sp>
    </p:spTree>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24920</TotalTime>
  <Words>1552</Words>
  <Application>Microsoft Macintosh PowerPoint</Application>
  <PresentationFormat>On-screen Show (4:3)</PresentationFormat>
  <Paragraphs>166</Paragraphs>
  <Slides>20</Slides>
  <Notes>1</Notes>
  <HiddenSlides>0</HiddenSlides>
  <MMClips>0</MMClips>
  <ScaleCrop>false</ScaleCrop>
  <HeadingPairs>
    <vt:vector size="4" baseType="variant">
      <vt:variant>
        <vt:lpstr>Design Template</vt:lpstr>
      </vt:variant>
      <vt:variant>
        <vt:i4>1</vt:i4>
      </vt:variant>
      <vt:variant>
        <vt:lpstr>Slide Titles</vt:lpstr>
      </vt:variant>
      <vt:variant>
        <vt:i4>20</vt:i4>
      </vt:variant>
    </vt:vector>
  </HeadingPairs>
  <TitlesOfParts>
    <vt:vector size="21" baseType="lpstr">
      <vt:lpstr>Custom Design</vt:lpstr>
      <vt:lpstr>Slide 1</vt:lpstr>
      <vt:lpstr>NC Race to the Top Evaluation</vt:lpstr>
      <vt:lpstr>NC RttT Evaluation: Team</vt:lpstr>
      <vt:lpstr>Evaluation Overview</vt:lpstr>
      <vt:lpstr>1. Teacher and Leader Effectiveness</vt:lpstr>
      <vt:lpstr>1. Teacher and Leader Effectiveness</vt:lpstr>
      <vt:lpstr>2. Equitable Supply and Distribution  of Teachers and Leaders</vt:lpstr>
      <vt:lpstr>2. Equitable Supply and Distribution  of Teachers and Leaders</vt:lpstr>
      <vt:lpstr>3. Professional Development</vt:lpstr>
      <vt:lpstr>3. Professional Development</vt:lpstr>
      <vt:lpstr>4. Turnaround of LEAs and Schools</vt:lpstr>
      <vt:lpstr>4. Turnaround of LEAs and Schools</vt:lpstr>
      <vt:lpstr>4. Turnaround of LEAs and Schools</vt:lpstr>
      <vt:lpstr>5. Local-Level Implementation &amp; Spending</vt:lpstr>
      <vt:lpstr>5. Local-Level Implementation &amp; Spending</vt:lpstr>
      <vt:lpstr>6. Overall Impact</vt:lpstr>
      <vt:lpstr>6. Overall Impact</vt:lpstr>
      <vt:lpstr>Omnibus Teacher and Leader Survey</vt:lpstr>
      <vt:lpstr>Slide 19</vt:lpstr>
      <vt:lpstr>Questions?</vt:lpstr>
    </vt:vector>
  </TitlesOfParts>
  <Company>Karen Hibbert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Karen Hibbert</dc:creator>
  <cp:lastModifiedBy>Jan King</cp:lastModifiedBy>
  <cp:revision>462</cp:revision>
  <cp:lastPrinted>2011-10-07T18:51:12Z</cp:lastPrinted>
  <dcterms:created xsi:type="dcterms:W3CDTF">2011-10-12T17:29:22Z</dcterms:created>
  <dcterms:modified xsi:type="dcterms:W3CDTF">2011-10-12T17:29:38Z</dcterms:modified>
</cp:coreProperties>
</file>